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63" r:id="rId5"/>
    <p:sldId id="269" r:id="rId6"/>
    <p:sldId id="267" r:id="rId7"/>
    <p:sldId id="268" r:id="rId8"/>
    <p:sldId id="272" r:id="rId9"/>
    <p:sldId id="270" r:id="rId10"/>
    <p:sldId id="271" r:id="rId11"/>
    <p:sldId id="275" r:id="rId12"/>
    <p:sldId id="274" r:id="rId13"/>
    <p:sldId id="266" r:id="rId14"/>
    <p:sldId id="264"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3" autoAdjust="0"/>
  </p:normalViewPr>
  <p:slideViewPr>
    <p:cSldViewPr>
      <p:cViewPr varScale="1">
        <p:scale>
          <a:sx n="62" d="100"/>
          <a:sy n="62" d="100"/>
        </p:scale>
        <p:origin x="80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6DFAE-8AF8-4019-A405-7357A7DB99A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IN"/>
        </a:p>
      </dgm:t>
    </dgm:pt>
    <dgm:pt modelId="{B754DD96-0A02-4336-8F50-8F5C32C33905}">
      <dgm:prSet phldrT="[Text]"/>
      <dgm:spPr/>
      <dgm:t>
        <a:bodyPr/>
        <a:lstStyle/>
        <a:p>
          <a:r>
            <a:rPr lang="en-US" dirty="0"/>
            <a:t>LOGIN</a:t>
          </a:r>
          <a:endParaRPr lang="en-IN" dirty="0"/>
        </a:p>
      </dgm:t>
    </dgm:pt>
    <dgm:pt modelId="{F7FF5B74-3622-4B4D-9B8C-970207C1C9C2}" type="parTrans" cxnId="{AFA65E44-EAFE-4F2A-A295-B17007218282}">
      <dgm:prSet/>
      <dgm:spPr/>
      <dgm:t>
        <a:bodyPr/>
        <a:lstStyle/>
        <a:p>
          <a:endParaRPr lang="en-IN"/>
        </a:p>
      </dgm:t>
    </dgm:pt>
    <dgm:pt modelId="{A3BF7320-C39F-4133-9225-23D1D9241DD6}" type="sibTrans" cxnId="{AFA65E44-EAFE-4F2A-A295-B17007218282}">
      <dgm:prSet/>
      <dgm:spPr/>
      <dgm:t>
        <a:bodyPr/>
        <a:lstStyle/>
        <a:p>
          <a:endParaRPr lang="en-IN"/>
        </a:p>
      </dgm:t>
    </dgm:pt>
    <dgm:pt modelId="{AEFA0315-50C1-4AF2-949B-CAFC58E6627F}">
      <dgm:prSet phldrT="[Text]"/>
      <dgm:spPr/>
      <dgm:t>
        <a:bodyPr/>
        <a:lstStyle/>
        <a:p>
          <a:r>
            <a:rPr lang="en-US" dirty="0"/>
            <a:t>GENERATE CIBIL</a:t>
          </a:r>
          <a:endParaRPr lang="en-IN" dirty="0"/>
        </a:p>
      </dgm:t>
    </dgm:pt>
    <dgm:pt modelId="{D0C30183-A4B6-4391-92D2-5A77C6024DED}" type="parTrans" cxnId="{2060EBE6-26B5-42C8-BCE8-07C84F65A5B2}">
      <dgm:prSet/>
      <dgm:spPr/>
      <dgm:t>
        <a:bodyPr/>
        <a:lstStyle/>
        <a:p>
          <a:endParaRPr lang="en-IN"/>
        </a:p>
      </dgm:t>
    </dgm:pt>
    <dgm:pt modelId="{0C6A06FB-C926-4638-A56A-46E7D6DA7BE3}" type="sibTrans" cxnId="{2060EBE6-26B5-42C8-BCE8-07C84F65A5B2}">
      <dgm:prSet/>
      <dgm:spPr/>
      <dgm:t>
        <a:bodyPr/>
        <a:lstStyle/>
        <a:p>
          <a:endParaRPr lang="en-IN"/>
        </a:p>
      </dgm:t>
    </dgm:pt>
    <dgm:pt modelId="{F19927E0-5A83-41B5-B8D6-196EF527AC1C}">
      <dgm:prSet phldrT="[Text]"/>
      <dgm:spPr/>
      <dgm:t>
        <a:bodyPr/>
        <a:lstStyle/>
        <a:p>
          <a:r>
            <a:rPr lang="en-US" dirty="0"/>
            <a:t>PERSONAL DISCUSSION</a:t>
          </a:r>
          <a:endParaRPr lang="en-IN" dirty="0"/>
        </a:p>
      </dgm:t>
    </dgm:pt>
    <dgm:pt modelId="{DFEF60FA-47F2-4196-8BFA-64858F49C225}" type="parTrans" cxnId="{E1A88357-9443-4C9B-A3D8-9EF7F3B35244}">
      <dgm:prSet/>
      <dgm:spPr/>
      <dgm:t>
        <a:bodyPr/>
        <a:lstStyle/>
        <a:p>
          <a:endParaRPr lang="en-IN"/>
        </a:p>
      </dgm:t>
    </dgm:pt>
    <dgm:pt modelId="{4728040B-BC0E-4B6B-A076-779E7BF9B278}" type="sibTrans" cxnId="{E1A88357-9443-4C9B-A3D8-9EF7F3B35244}">
      <dgm:prSet/>
      <dgm:spPr/>
      <dgm:t>
        <a:bodyPr/>
        <a:lstStyle/>
        <a:p>
          <a:endParaRPr lang="en-IN"/>
        </a:p>
      </dgm:t>
    </dgm:pt>
    <dgm:pt modelId="{AB43A2E1-45DE-4769-9265-A6356EA5DDFA}">
      <dgm:prSet/>
      <dgm:spPr/>
      <dgm:t>
        <a:bodyPr/>
        <a:lstStyle/>
        <a:p>
          <a:r>
            <a:rPr lang="en-US" dirty="0"/>
            <a:t>VERIFICATION</a:t>
          </a:r>
          <a:endParaRPr lang="en-IN" dirty="0"/>
        </a:p>
      </dgm:t>
    </dgm:pt>
    <dgm:pt modelId="{F04E644C-FF0E-4DBF-9E14-82944CAA1E7A}" type="parTrans" cxnId="{CD920014-0FCA-4CC7-BDC8-5FEC820DA2AE}">
      <dgm:prSet/>
      <dgm:spPr/>
      <dgm:t>
        <a:bodyPr/>
        <a:lstStyle/>
        <a:p>
          <a:endParaRPr lang="en-IN"/>
        </a:p>
      </dgm:t>
    </dgm:pt>
    <dgm:pt modelId="{15AEA7DD-B22E-4F23-B781-AC512890BDC1}" type="sibTrans" cxnId="{CD920014-0FCA-4CC7-BDC8-5FEC820DA2AE}">
      <dgm:prSet/>
      <dgm:spPr/>
      <dgm:t>
        <a:bodyPr/>
        <a:lstStyle/>
        <a:p>
          <a:endParaRPr lang="en-IN"/>
        </a:p>
      </dgm:t>
    </dgm:pt>
    <dgm:pt modelId="{0B0F8CE6-E46D-4376-B553-7A06AF13CFAF}">
      <dgm:prSet/>
      <dgm:spPr/>
      <dgm:t>
        <a:bodyPr/>
        <a:lstStyle/>
        <a:p>
          <a:r>
            <a:rPr lang="en-US" dirty="0"/>
            <a:t>LOAN AGREEMENT</a:t>
          </a:r>
          <a:endParaRPr lang="en-IN" dirty="0"/>
        </a:p>
      </dgm:t>
    </dgm:pt>
    <dgm:pt modelId="{AEB89CE9-4831-42B4-87D8-4206F7D4FE27}" type="parTrans" cxnId="{31E4A4CB-04DF-4831-A6D1-45412894E024}">
      <dgm:prSet/>
      <dgm:spPr/>
      <dgm:t>
        <a:bodyPr/>
        <a:lstStyle/>
        <a:p>
          <a:endParaRPr lang="en-IN"/>
        </a:p>
      </dgm:t>
    </dgm:pt>
    <dgm:pt modelId="{BDE7625F-08F9-4606-81CF-8B9F6AFAF905}" type="sibTrans" cxnId="{31E4A4CB-04DF-4831-A6D1-45412894E024}">
      <dgm:prSet/>
      <dgm:spPr/>
      <dgm:t>
        <a:bodyPr/>
        <a:lstStyle/>
        <a:p>
          <a:endParaRPr lang="en-IN"/>
        </a:p>
      </dgm:t>
    </dgm:pt>
    <dgm:pt modelId="{4E10F970-A210-44FD-BD3F-72574715FBB1}">
      <dgm:prSet/>
      <dgm:spPr/>
      <dgm:t>
        <a:bodyPr/>
        <a:lstStyle/>
        <a:p>
          <a:r>
            <a:rPr lang="en-US" dirty="0"/>
            <a:t>E NACH VALIDATION</a:t>
          </a:r>
          <a:endParaRPr lang="en-IN" dirty="0"/>
        </a:p>
      </dgm:t>
    </dgm:pt>
    <dgm:pt modelId="{CDEFD1F3-32D7-404A-86C8-76F1FCC61AF3}" type="parTrans" cxnId="{19B7DA30-BE06-4484-9DE4-A1945634C182}">
      <dgm:prSet/>
      <dgm:spPr/>
      <dgm:t>
        <a:bodyPr/>
        <a:lstStyle/>
        <a:p>
          <a:endParaRPr lang="en-IN"/>
        </a:p>
      </dgm:t>
    </dgm:pt>
    <dgm:pt modelId="{27BD2D74-E006-4811-A0C0-604324D784EF}" type="sibTrans" cxnId="{19B7DA30-BE06-4484-9DE4-A1945634C182}">
      <dgm:prSet/>
      <dgm:spPr/>
      <dgm:t>
        <a:bodyPr/>
        <a:lstStyle/>
        <a:p>
          <a:endParaRPr lang="en-IN"/>
        </a:p>
      </dgm:t>
    </dgm:pt>
    <dgm:pt modelId="{B57F3B3F-D179-4499-9D41-F74022E78FAA}">
      <dgm:prSet/>
      <dgm:spPr/>
      <dgm:t>
        <a:bodyPr/>
        <a:lstStyle/>
        <a:p>
          <a:r>
            <a:rPr lang="en-US" dirty="0"/>
            <a:t>WELCOME CALL AND DISBURSMENT</a:t>
          </a:r>
          <a:endParaRPr lang="en-IN" dirty="0"/>
        </a:p>
      </dgm:t>
    </dgm:pt>
    <dgm:pt modelId="{7F75C776-5CDA-4A19-BF2A-3035BE053DCF}" type="parTrans" cxnId="{D3E48CE4-2768-4523-BC4B-10B14F7B4E76}">
      <dgm:prSet/>
      <dgm:spPr/>
      <dgm:t>
        <a:bodyPr/>
        <a:lstStyle/>
        <a:p>
          <a:endParaRPr lang="en-IN"/>
        </a:p>
      </dgm:t>
    </dgm:pt>
    <dgm:pt modelId="{741C5863-092D-4F2C-9018-591467E0856B}" type="sibTrans" cxnId="{D3E48CE4-2768-4523-BC4B-10B14F7B4E76}">
      <dgm:prSet/>
      <dgm:spPr/>
      <dgm:t>
        <a:bodyPr/>
        <a:lstStyle/>
        <a:p>
          <a:endParaRPr lang="en-IN"/>
        </a:p>
      </dgm:t>
    </dgm:pt>
    <dgm:pt modelId="{9B1D4100-190F-4508-890E-CF19A8355BB3}" type="pres">
      <dgm:prSet presAssocID="{7D16DFAE-8AF8-4019-A405-7357A7DB99AC}" presName="rootnode" presStyleCnt="0">
        <dgm:presLayoutVars>
          <dgm:chMax/>
          <dgm:chPref/>
          <dgm:dir/>
          <dgm:animLvl val="lvl"/>
        </dgm:presLayoutVars>
      </dgm:prSet>
      <dgm:spPr/>
    </dgm:pt>
    <dgm:pt modelId="{05C0DCBA-6DC0-4796-94D8-1DE8A644155E}" type="pres">
      <dgm:prSet presAssocID="{B754DD96-0A02-4336-8F50-8F5C32C33905}" presName="composite" presStyleCnt="0"/>
      <dgm:spPr/>
    </dgm:pt>
    <dgm:pt modelId="{AB6F1A17-97BB-4F20-9E3D-818CAFDF5849}" type="pres">
      <dgm:prSet presAssocID="{B754DD96-0A02-4336-8F50-8F5C32C33905}" presName="LShape" presStyleLbl="alignNode1" presStyleIdx="0" presStyleCnt="13"/>
      <dgm:spPr/>
    </dgm:pt>
    <dgm:pt modelId="{A4A3A1DC-4A91-41BA-9720-75FFFAF49BD9}" type="pres">
      <dgm:prSet presAssocID="{B754DD96-0A02-4336-8F50-8F5C32C33905}" presName="ParentText" presStyleLbl="revTx" presStyleIdx="0" presStyleCnt="7">
        <dgm:presLayoutVars>
          <dgm:chMax val="0"/>
          <dgm:chPref val="0"/>
          <dgm:bulletEnabled val="1"/>
        </dgm:presLayoutVars>
      </dgm:prSet>
      <dgm:spPr/>
    </dgm:pt>
    <dgm:pt modelId="{86887FE3-B9C8-493A-A835-90F6716685A6}" type="pres">
      <dgm:prSet presAssocID="{B754DD96-0A02-4336-8F50-8F5C32C33905}" presName="Triangle" presStyleLbl="alignNode1" presStyleIdx="1" presStyleCnt="13"/>
      <dgm:spPr/>
    </dgm:pt>
    <dgm:pt modelId="{0844FB15-4232-4BC3-BB1A-AF62BDD239E8}" type="pres">
      <dgm:prSet presAssocID="{A3BF7320-C39F-4133-9225-23D1D9241DD6}" presName="sibTrans" presStyleCnt="0"/>
      <dgm:spPr/>
    </dgm:pt>
    <dgm:pt modelId="{C089CA10-A870-4A90-BC07-C7B2FDDB3D5E}" type="pres">
      <dgm:prSet presAssocID="{A3BF7320-C39F-4133-9225-23D1D9241DD6}" presName="space" presStyleCnt="0"/>
      <dgm:spPr/>
    </dgm:pt>
    <dgm:pt modelId="{28A24A89-4F09-4428-A9E5-8D6A2DF65039}" type="pres">
      <dgm:prSet presAssocID="{AEFA0315-50C1-4AF2-949B-CAFC58E6627F}" presName="composite" presStyleCnt="0"/>
      <dgm:spPr/>
    </dgm:pt>
    <dgm:pt modelId="{A6CBD9B6-B9ED-423C-9E83-DA2B6D9288D4}" type="pres">
      <dgm:prSet presAssocID="{AEFA0315-50C1-4AF2-949B-CAFC58E6627F}" presName="LShape" presStyleLbl="alignNode1" presStyleIdx="2" presStyleCnt="13"/>
      <dgm:spPr/>
    </dgm:pt>
    <dgm:pt modelId="{E750C114-8BEA-491A-AAD6-4BE4E0FCEBC6}" type="pres">
      <dgm:prSet presAssocID="{AEFA0315-50C1-4AF2-949B-CAFC58E6627F}" presName="ParentText" presStyleLbl="revTx" presStyleIdx="1" presStyleCnt="7">
        <dgm:presLayoutVars>
          <dgm:chMax val="0"/>
          <dgm:chPref val="0"/>
          <dgm:bulletEnabled val="1"/>
        </dgm:presLayoutVars>
      </dgm:prSet>
      <dgm:spPr/>
    </dgm:pt>
    <dgm:pt modelId="{ADE48E25-8574-473C-B845-72BBE5FA1A2B}" type="pres">
      <dgm:prSet presAssocID="{AEFA0315-50C1-4AF2-949B-CAFC58E6627F}" presName="Triangle" presStyleLbl="alignNode1" presStyleIdx="3" presStyleCnt="13"/>
      <dgm:spPr/>
    </dgm:pt>
    <dgm:pt modelId="{D0730672-6530-4053-B0AA-E2A6A648F544}" type="pres">
      <dgm:prSet presAssocID="{0C6A06FB-C926-4638-A56A-46E7D6DA7BE3}" presName="sibTrans" presStyleCnt="0"/>
      <dgm:spPr/>
    </dgm:pt>
    <dgm:pt modelId="{C0C15ECD-8FB8-4DA1-B642-157CE0F5B660}" type="pres">
      <dgm:prSet presAssocID="{0C6A06FB-C926-4638-A56A-46E7D6DA7BE3}" presName="space" presStyleCnt="0"/>
      <dgm:spPr/>
    </dgm:pt>
    <dgm:pt modelId="{24476F59-18F3-4E54-8DEA-5BC852859D74}" type="pres">
      <dgm:prSet presAssocID="{F19927E0-5A83-41B5-B8D6-196EF527AC1C}" presName="composite" presStyleCnt="0"/>
      <dgm:spPr/>
    </dgm:pt>
    <dgm:pt modelId="{03472F51-7884-4F6B-8934-3CED3F0242B7}" type="pres">
      <dgm:prSet presAssocID="{F19927E0-5A83-41B5-B8D6-196EF527AC1C}" presName="LShape" presStyleLbl="alignNode1" presStyleIdx="4" presStyleCnt="13"/>
      <dgm:spPr/>
    </dgm:pt>
    <dgm:pt modelId="{FEBA8ED1-1F77-4D0B-8472-B6260D2DA23E}" type="pres">
      <dgm:prSet presAssocID="{F19927E0-5A83-41B5-B8D6-196EF527AC1C}" presName="ParentText" presStyleLbl="revTx" presStyleIdx="2" presStyleCnt="7">
        <dgm:presLayoutVars>
          <dgm:chMax val="0"/>
          <dgm:chPref val="0"/>
          <dgm:bulletEnabled val="1"/>
        </dgm:presLayoutVars>
      </dgm:prSet>
      <dgm:spPr/>
    </dgm:pt>
    <dgm:pt modelId="{FDF0C819-5B64-4E42-8538-8965223644AF}" type="pres">
      <dgm:prSet presAssocID="{F19927E0-5A83-41B5-B8D6-196EF527AC1C}" presName="Triangle" presStyleLbl="alignNode1" presStyleIdx="5" presStyleCnt="13"/>
      <dgm:spPr/>
    </dgm:pt>
    <dgm:pt modelId="{2746ED8B-02C6-48E4-8485-DB2411117AF9}" type="pres">
      <dgm:prSet presAssocID="{4728040B-BC0E-4B6B-A076-779E7BF9B278}" presName="sibTrans" presStyleCnt="0"/>
      <dgm:spPr/>
    </dgm:pt>
    <dgm:pt modelId="{4BACF8DC-437D-4F6F-97DA-0C474C0CC4DA}" type="pres">
      <dgm:prSet presAssocID="{4728040B-BC0E-4B6B-A076-779E7BF9B278}" presName="space" presStyleCnt="0"/>
      <dgm:spPr/>
    </dgm:pt>
    <dgm:pt modelId="{D80B911D-63DB-4092-BE67-CBC10C1C5466}" type="pres">
      <dgm:prSet presAssocID="{AB43A2E1-45DE-4769-9265-A6356EA5DDFA}" presName="composite" presStyleCnt="0"/>
      <dgm:spPr/>
    </dgm:pt>
    <dgm:pt modelId="{817CA6DA-3AD1-440B-A98C-184E21480586}" type="pres">
      <dgm:prSet presAssocID="{AB43A2E1-45DE-4769-9265-A6356EA5DDFA}" presName="LShape" presStyleLbl="alignNode1" presStyleIdx="6" presStyleCnt="13"/>
      <dgm:spPr/>
    </dgm:pt>
    <dgm:pt modelId="{8E67295B-D11C-4BFF-9D88-6214940A633D}" type="pres">
      <dgm:prSet presAssocID="{AB43A2E1-45DE-4769-9265-A6356EA5DDFA}" presName="ParentText" presStyleLbl="revTx" presStyleIdx="3" presStyleCnt="7">
        <dgm:presLayoutVars>
          <dgm:chMax val="0"/>
          <dgm:chPref val="0"/>
          <dgm:bulletEnabled val="1"/>
        </dgm:presLayoutVars>
      </dgm:prSet>
      <dgm:spPr/>
    </dgm:pt>
    <dgm:pt modelId="{70A8C4FA-E1BB-4DAB-8EB5-573D5685B5E0}" type="pres">
      <dgm:prSet presAssocID="{AB43A2E1-45DE-4769-9265-A6356EA5DDFA}" presName="Triangle" presStyleLbl="alignNode1" presStyleIdx="7" presStyleCnt="13"/>
      <dgm:spPr/>
    </dgm:pt>
    <dgm:pt modelId="{81BCF4FD-0D83-4E40-BC65-168171B4491E}" type="pres">
      <dgm:prSet presAssocID="{15AEA7DD-B22E-4F23-B781-AC512890BDC1}" presName="sibTrans" presStyleCnt="0"/>
      <dgm:spPr/>
    </dgm:pt>
    <dgm:pt modelId="{107DDB53-19B6-48B1-803E-D3A8CB8C37E8}" type="pres">
      <dgm:prSet presAssocID="{15AEA7DD-B22E-4F23-B781-AC512890BDC1}" presName="space" presStyleCnt="0"/>
      <dgm:spPr/>
    </dgm:pt>
    <dgm:pt modelId="{E19151A4-1E75-4516-AC14-621DDB10C773}" type="pres">
      <dgm:prSet presAssocID="{0B0F8CE6-E46D-4376-B553-7A06AF13CFAF}" presName="composite" presStyleCnt="0"/>
      <dgm:spPr/>
    </dgm:pt>
    <dgm:pt modelId="{33C54B85-740C-4850-829A-F3CD5A54932C}" type="pres">
      <dgm:prSet presAssocID="{0B0F8CE6-E46D-4376-B553-7A06AF13CFAF}" presName="LShape" presStyleLbl="alignNode1" presStyleIdx="8" presStyleCnt="13"/>
      <dgm:spPr/>
    </dgm:pt>
    <dgm:pt modelId="{80D9088E-45C8-4916-ACDC-A1E10F34D67B}" type="pres">
      <dgm:prSet presAssocID="{0B0F8CE6-E46D-4376-B553-7A06AF13CFAF}" presName="ParentText" presStyleLbl="revTx" presStyleIdx="4" presStyleCnt="7">
        <dgm:presLayoutVars>
          <dgm:chMax val="0"/>
          <dgm:chPref val="0"/>
          <dgm:bulletEnabled val="1"/>
        </dgm:presLayoutVars>
      </dgm:prSet>
      <dgm:spPr/>
    </dgm:pt>
    <dgm:pt modelId="{B93410AB-9403-425D-B533-C6B4B5C300E7}" type="pres">
      <dgm:prSet presAssocID="{0B0F8CE6-E46D-4376-B553-7A06AF13CFAF}" presName="Triangle" presStyleLbl="alignNode1" presStyleIdx="9" presStyleCnt="13"/>
      <dgm:spPr/>
    </dgm:pt>
    <dgm:pt modelId="{96D4B547-381F-4AA8-95DE-A8CECE854B60}" type="pres">
      <dgm:prSet presAssocID="{BDE7625F-08F9-4606-81CF-8B9F6AFAF905}" presName="sibTrans" presStyleCnt="0"/>
      <dgm:spPr/>
    </dgm:pt>
    <dgm:pt modelId="{F924972B-A988-480E-BEFF-3F466DD455E7}" type="pres">
      <dgm:prSet presAssocID="{BDE7625F-08F9-4606-81CF-8B9F6AFAF905}" presName="space" presStyleCnt="0"/>
      <dgm:spPr/>
    </dgm:pt>
    <dgm:pt modelId="{5152A460-68D7-4F44-BC6D-C4898BA72CCD}" type="pres">
      <dgm:prSet presAssocID="{4E10F970-A210-44FD-BD3F-72574715FBB1}" presName="composite" presStyleCnt="0"/>
      <dgm:spPr/>
    </dgm:pt>
    <dgm:pt modelId="{98E06D4A-194B-4C56-B1B6-0A90F1C1C76C}" type="pres">
      <dgm:prSet presAssocID="{4E10F970-A210-44FD-BD3F-72574715FBB1}" presName="LShape" presStyleLbl="alignNode1" presStyleIdx="10" presStyleCnt="13"/>
      <dgm:spPr/>
    </dgm:pt>
    <dgm:pt modelId="{D77571EA-0CFA-421D-B2BF-DDF9FBC86E1F}" type="pres">
      <dgm:prSet presAssocID="{4E10F970-A210-44FD-BD3F-72574715FBB1}" presName="ParentText" presStyleLbl="revTx" presStyleIdx="5" presStyleCnt="7">
        <dgm:presLayoutVars>
          <dgm:chMax val="0"/>
          <dgm:chPref val="0"/>
          <dgm:bulletEnabled val="1"/>
        </dgm:presLayoutVars>
      </dgm:prSet>
      <dgm:spPr/>
    </dgm:pt>
    <dgm:pt modelId="{AC2F80BD-1E7B-4BA3-833C-0B9BB3F47699}" type="pres">
      <dgm:prSet presAssocID="{4E10F970-A210-44FD-BD3F-72574715FBB1}" presName="Triangle" presStyleLbl="alignNode1" presStyleIdx="11" presStyleCnt="13"/>
      <dgm:spPr/>
    </dgm:pt>
    <dgm:pt modelId="{53DF3C13-E614-4E69-81FE-11C97E27783E}" type="pres">
      <dgm:prSet presAssocID="{27BD2D74-E006-4811-A0C0-604324D784EF}" presName="sibTrans" presStyleCnt="0"/>
      <dgm:spPr/>
    </dgm:pt>
    <dgm:pt modelId="{982F1D51-0648-4FA5-B3CD-6BAA16B3DFD4}" type="pres">
      <dgm:prSet presAssocID="{27BD2D74-E006-4811-A0C0-604324D784EF}" presName="space" presStyleCnt="0"/>
      <dgm:spPr/>
    </dgm:pt>
    <dgm:pt modelId="{554D4801-825F-4469-860F-859A067C9319}" type="pres">
      <dgm:prSet presAssocID="{B57F3B3F-D179-4499-9D41-F74022E78FAA}" presName="composite" presStyleCnt="0"/>
      <dgm:spPr/>
    </dgm:pt>
    <dgm:pt modelId="{C338DDC4-326B-4975-8BF8-28A8E708EF52}" type="pres">
      <dgm:prSet presAssocID="{B57F3B3F-D179-4499-9D41-F74022E78FAA}" presName="LShape" presStyleLbl="alignNode1" presStyleIdx="12" presStyleCnt="13"/>
      <dgm:spPr/>
    </dgm:pt>
    <dgm:pt modelId="{DF41F056-7C06-468D-95EB-CD20B1498812}" type="pres">
      <dgm:prSet presAssocID="{B57F3B3F-D179-4499-9D41-F74022E78FAA}" presName="ParentText" presStyleLbl="revTx" presStyleIdx="6" presStyleCnt="7">
        <dgm:presLayoutVars>
          <dgm:chMax val="0"/>
          <dgm:chPref val="0"/>
          <dgm:bulletEnabled val="1"/>
        </dgm:presLayoutVars>
      </dgm:prSet>
      <dgm:spPr/>
    </dgm:pt>
  </dgm:ptLst>
  <dgm:cxnLst>
    <dgm:cxn modelId="{CD920014-0FCA-4CC7-BDC8-5FEC820DA2AE}" srcId="{7D16DFAE-8AF8-4019-A405-7357A7DB99AC}" destId="{AB43A2E1-45DE-4769-9265-A6356EA5DDFA}" srcOrd="3" destOrd="0" parTransId="{F04E644C-FF0E-4DBF-9E14-82944CAA1E7A}" sibTransId="{15AEA7DD-B22E-4F23-B781-AC512890BDC1}"/>
    <dgm:cxn modelId="{04F12721-10D1-49A3-8F59-111C70314310}" type="presOf" srcId="{B754DD96-0A02-4336-8F50-8F5C32C33905}" destId="{A4A3A1DC-4A91-41BA-9720-75FFFAF49BD9}" srcOrd="0" destOrd="0" presId="urn:microsoft.com/office/officeart/2009/3/layout/StepUpProcess"/>
    <dgm:cxn modelId="{19B7DA30-BE06-4484-9DE4-A1945634C182}" srcId="{7D16DFAE-8AF8-4019-A405-7357A7DB99AC}" destId="{4E10F970-A210-44FD-BD3F-72574715FBB1}" srcOrd="5" destOrd="0" parTransId="{CDEFD1F3-32D7-404A-86C8-76F1FCC61AF3}" sibTransId="{27BD2D74-E006-4811-A0C0-604324D784EF}"/>
    <dgm:cxn modelId="{AFA65E44-EAFE-4F2A-A295-B17007218282}" srcId="{7D16DFAE-8AF8-4019-A405-7357A7DB99AC}" destId="{B754DD96-0A02-4336-8F50-8F5C32C33905}" srcOrd="0" destOrd="0" parTransId="{F7FF5B74-3622-4B4D-9B8C-970207C1C9C2}" sibTransId="{A3BF7320-C39F-4133-9225-23D1D9241DD6}"/>
    <dgm:cxn modelId="{A9A2BD6E-BA11-4065-87C5-3FDB237276AA}" type="presOf" srcId="{B57F3B3F-D179-4499-9D41-F74022E78FAA}" destId="{DF41F056-7C06-468D-95EB-CD20B1498812}" srcOrd="0" destOrd="0" presId="urn:microsoft.com/office/officeart/2009/3/layout/StepUpProcess"/>
    <dgm:cxn modelId="{ED513471-43DE-41B2-8E14-144DCB25B2DD}" type="presOf" srcId="{7D16DFAE-8AF8-4019-A405-7357A7DB99AC}" destId="{9B1D4100-190F-4508-890E-CF19A8355BB3}" srcOrd="0" destOrd="0" presId="urn:microsoft.com/office/officeart/2009/3/layout/StepUpProcess"/>
    <dgm:cxn modelId="{E1A88357-9443-4C9B-A3D8-9EF7F3B35244}" srcId="{7D16DFAE-8AF8-4019-A405-7357A7DB99AC}" destId="{F19927E0-5A83-41B5-B8D6-196EF527AC1C}" srcOrd="2" destOrd="0" parTransId="{DFEF60FA-47F2-4196-8BFA-64858F49C225}" sibTransId="{4728040B-BC0E-4B6B-A076-779E7BF9B278}"/>
    <dgm:cxn modelId="{A8F6AEA7-4F25-4D55-A2DF-ACCFC5C71511}" type="presOf" srcId="{AB43A2E1-45DE-4769-9265-A6356EA5DDFA}" destId="{8E67295B-D11C-4BFF-9D88-6214940A633D}" srcOrd="0" destOrd="0" presId="urn:microsoft.com/office/officeart/2009/3/layout/StepUpProcess"/>
    <dgm:cxn modelId="{31E4A4CB-04DF-4831-A6D1-45412894E024}" srcId="{7D16DFAE-8AF8-4019-A405-7357A7DB99AC}" destId="{0B0F8CE6-E46D-4376-B553-7A06AF13CFAF}" srcOrd="4" destOrd="0" parTransId="{AEB89CE9-4831-42B4-87D8-4206F7D4FE27}" sibTransId="{BDE7625F-08F9-4606-81CF-8B9F6AFAF905}"/>
    <dgm:cxn modelId="{AB14CCE1-7CD3-4683-88D6-64ED1FEDEE02}" type="presOf" srcId="{0B0F8CE6-E46D-4376-B553-7A06AF13CFAF}" destId="{80D9088E-45C8-4916-ACDC-A1E10F34D67B}" srcOrd="0" destOrd="0" presId="urn:microsoft.com/office/officeart/2009/3/layout/StepUpProcess"/>
    <dgm:cxn modelId="{F015D3E3-32E4-4FD9-80D2-46EDE99A60C3}" type="presOf" srcId="{4E10F970-A210-44FD-BD3F-72574715FBB1}" destId="{D77571EA-0CFA-421D-B2BF-DDF9FBC86E1F}" srcOrd="0" destOrd="0" presId="urn:microsoft.com/office/officeart/2009/3/layout/StepUpProcess"/>
    <dgm:cxn modelId="{D3E48CE4-2768-4523-BC4B-10B14F7B4E76}" srcId="{7D16DFAE-8AF8-4019-A405-7357A7DB99AC}" destId="{B57F3B3F-D179-4499-9D41-F74022E78FAA}" srcOrd="6" destOrd="0" parTransId="{7F75C776-5CDA-4A19-BF2A-3035BE053DCF}" sibTransId="{741C5863-092D-4F2C-9018-591467E0856B}"/>
    <dgm:cxn modelId="{2060EBE6-26B5-42C8-BCE8-07C84F65A5B2}" srcId="{7D16DFAE-8AF8-4019-A405-7357A7DB99AC}" destId="{AEFA0315-50C1-4AF2-949B-CAFC58E6627F}" srcOrd="1" destOrd="0" parTransId="{D0C30183-A4B6-4391-92D2-5A77C6024DED}" sibTransId="{0C6A06FB-C926-4638-A56A-46E7D6DA7BE3}"/>
    <dgm:cxn modelId="{69E3A7E9-C70B-4ED8-BF30-5F3495BB3984}" type="presOf" srcId="{F19927E0-5A83-41B5-B8D6-196EF527AC1C}" destId="{FEBA8ED1-1F77-4D0B-8472-B6260D2DA23E}" srcOrd="0" destOrd="0" presId="urn:microsoft.com/office/officeart/2009/3/layout/StepUpProcess"/>
    <dgm:cxn modelId="{C6C1E9F7-D748-4A94-A94A-877AED9233E7}" type="presOf" srcId="{AEFA0315-50C1-4AF2-949B-CAFC58E6627F}" destId="{E750C114-8BEA-491A-AAD6-4BE4E0FCEBC6}" srcOrd="0" destOrd="0" presId="urn:microsoft.com/office/officeart/2009/3/layout/StepUpProcess"/>
    <dgm:cxn modelId="{64B9EC89-178B-4C8E-81FF-8A25BF4D8D15}" type="presParOf" srcId="{9B1D4100-190F-4508-890E-CF19A8355BB3}" destId="{05C0DCBA-6DC0-4796-94D8-1DE8A644155E}" srcOrd="0" destOrd="0" presId="urn:microsoft.com/office/officeart/2009/3/layout/StepUpProcess"/>
    <dgm:cxn modelId="{26D8D153-A747-4ACE-AC6B-B168D0EA3758}" type="presParOf" srcId="{05C0DCBA-6DC0-4796-94D8-1DE8A644155E}" destId="{AB6F1A17-97BB-4F20-9E3D-818CAFDF5849}" srcOrd="0" destOrd="0" presId="urn:microsoft.com/office/officeart/2009/3/layout/StepUpProcess"/>
    <dgm:cxn modelId="{2EFD2BE8-CED2-48BF-AD2D-229D96721ADA}" type="presParOf" srcId="{05C0DCBA-6DC0-4796-94D8-1DE8A644155E}" destId="{A4A3A1DC-4A91-41BA-9720-75FFFAF49BD9}" srcOrd="1" destOrd="0" presId="urn:microsoft.com/office/officeart/2009/3/layout/StepUpProcess"/>
    <dgm:cxn modelId="{A7977928-4E95-4830-AFA0-693463412368}" type="presParOf" srcId="{05C0DCBA-6DC0-4796-94D8-1DE8A644155E}" destId="{86887FE3-B9C8-493A-A835-90F6716685A6}" srcOrd="2" destOrd="0" presId="urn:microsoft.com/office/officeart/2009/3/layout/StepUpProcess"/>
    <dgm:cxn modelId="{65F8E195-0506-4D21-B327-58268AFCF355}" type="presParOf" srcId="{9B1D4100-190F-4508-890E-CF19A8355BB3}" destId="{0844FB15-4232-4BC3-BB1A-AF62BDD239E8}" srcOrd="1" destOrd="0" presId="urn:microsoft.com/office/officeart/2009/3/layout/StepUpProcess"/>
    <dgm:cxn modelId="{42A81501-011D-4701-A010-A3D919F1C593}" type="presParOf" srcId="{0844FB15-4232-4BC3-BB1A-AF62BDD239E8}" destId="{C089CA10-A870-4A90-BC07-C7B2FDDB3D5E}" srcOrd="0" destOrd="0" presId="urn:microsoft.com/office/officeart/2009/3/layout/StepUpProcess"/>
    <dgm:cxn modelId="{F481A32E-BF7F-40F7-9938-2C9D6C665057}" type="presParOf" srcId="{9B1D4100-190F-4508-890E-CF19A8355BB3}" destId="{28A24A89-4F09-4428-A9E5-8D6A2DF65039}" srcOrd="2" destOrd="0" presId="urn:microsoft.com/office/officeart/2009/3/layout/StepUpProcess"/>
    <dgm:cxn modelId="{9D724B7C-AA78-4677-97D9-2B4212C8F194}" type="presParOf" srcId="{28A24A89-4F09-4428-A9E5-8D6A2DF65039}" destId="{A6CBD9B6-B9ED-423C-9E83-DA2B6D9288D4}" srcOrd="0" destOrd="0" presId="urn:microsoft.com/office/officeart/2009/3/layout/StepUpProcess"/>
    <dgm:cxn modelId="{D9B768BC-044B-4EDF-BD1C-D34C907D180A}" type="presParOf" srcId="{28A24A89-4F09-4428-A9E5-8D6A2DF65039}" destId="{E750C114-8BEA-491A-AAD6-4BE4E0FCEBC6}" srcOrd="1" destOrd="0" presId="urn:microsoft.com/office/officeart/2009/3/layout/StepUpProcess"/>
    <dgm:cxn modelId="{794951A9-3C89-4852-A563-C8F983B77368}" type="presParOf" srcId="{28A24A89-4F09-4428-A9E5-8D6A2DF65039}" destId="{ADE48E25-8574-473C-B845-72BBE5FA1A2B}" srcOrd="2" destOrd="0" presId="urn:microsoft.com/office/officeart/2009/3/layout/StepUpProcess"/>
    <dgm:cxn modelId="{07C32438-1873-4037-96E9-376B812B65F3}" type="presParOf" srcId="{9B1D4100-190F-4508-890E-CF19A8355BB3}" destId="{D0730672-6530-4053-B0AA-E2A6A648F544}" srcOrd="3" destOrd="0" presId="urn:microsoft.com/office/officeart/2009/3/layout/StepUpProcess"/>
    <dgm:cxn modelId="{45110533-1004-4940-B1E3-525CA0412434}" type="presParOf" srcId="{D0730672-6530-4053-B0AA-E2A6A648F544}" destId="{C0C15ECD-8FB8-4DA1-B642-157CE0F5B660}" srcOrd="0" destOrd="0" presId="urn:microsoft.com/office/officeart/2009/3/layout/StepUpProcess"/>
    <dgm:cxn modelId="{51F623BA-2239-47C3-AA08-6EB4B6BCFFC9}" type="presParOf" srcId="{9B1D4100-190F-4508-890E-CF19A8355BB3}" destId="{24476F59-18F3-4E54-8DEA-5BC852859D74}" srcOrd="4" destOrd="0" presId="urn:microsoft.com/office/officeart/2009/3/layout/StepUpProcess"/>
    <dgm:cxn modelId="{69AED805-8EB0-4E39-9A0D-65549B1978DC}" type="presParOf" srcId="{24476F59-18F3-4E54-8DEA-5BC852859D74}" destId="{03472F51-7884-4F6B-8934-3CED3F0242B7}" srcOrd="0" destOrd="0" presId="urn:microsoft.com/office/officeart/2009/3/layout/StepUpProcess"/>
    <dgm:cxn modelId="{C2D2CE08-2E5B-45C8-9308-7F0B7E41817D}" type="presParOf" srcId="{24476F59-18F3-4E54-8DEA-5BC852859D74}" destId="{FEBA8ED1-1F77-4D0B-8472-B6260D2DA23E}" srcOrd="1" destOrd="0" presId="urn:microsoft.com/office/officeart/2009/3/layout/StepUpProcess"/>
    <dgm:cxn modelId="{17E17A86-45C3-40A8-8F3A-5FAE70496D7C}" type="presParOf" srcId="{24476F59-18F3-4E54-8DEA-5BC852859D74}" destId="{FDF0C819-5B64-4E42-8538-8965223644AF}" srcOrd="2" destOrd="0" presId="urn:microsoft.com/office/officeart/2009/3/layout/StepUpProcess"/>
    <dgm:cxn modelId="{4B561F5D-84C6-4BC2-9A0B-3A7640528A07}" type="presParOf" srcId="{9B1D4100-190F-4508-890E-CF19A8355BB3}" destId="{2746ED8B-02C6-48E4-8485-DB2411117AF9}" srcOrd="5" destOrd="0" presId="urn:microsoft.com/office/officeart/2009/3/layout/StepUpProcess"/>
    <dgm:cxn modelId="{BD4FB58C-C6EF-4BC6-B3CC-FF1D67CC14B3}" type="presParOf" srcId="{2746ED8B-02C6-48E4-8485-DB2411117AF9}" destId="{4BACF8DC-437D-4F6F-97DA-0C474C0CC4DA}" srcOrd="0" destOrd="0" presId="urn:microsoft.com/office/officeart/2009/3/layout/StepUpProcess"/>
    <dgm:cxn modelId="{38E3A81F-42C8-43B2-819E-230A15561CC7}" type="presParOf" srcId="{9B1D4100-190F-4508-890E-CF19A8355BB3}" destId="{D80B911D-63DB-4092-BE67-CBC10C1C5466}" srcOrd="6" destOrd="0" presId="urn:microsoft.com/office/officeart/2009/3/layout/StepUpProcess"/>
    <dgm:cxn modelId="{A5FBF19F-6C5C-43E6-BF6B-1B44327C2352}" type="presParOf" srcId="{D80B911D-63DB-4092-BE67-CBC10C1C5466}" destId="{817CA6DA-3AD1-440B-A98C-184E21480586}" srcOrd="0" destOrd="0" presId="urn:microsoft.com/office/officeart/2009/3/layout/StepUpProcess"/>
    <dgm:cxn modelId="{159DB0A2-E29F-418D-932F-3A9D11766475}" type="presParOf" srcId="{D80B911D-63DB-4092-BE67-CBC10C1C5466}" destId="{8E67295B-D11C-4BFF-9D88-6214940A633D}" srcOrd="1" destOrd="0" presId="urn:microsoft.com/office/officeart/2009/3/layout/StepUpProcess"/>
    <dgm:cxn modelId="{203791E8-52DA-49FD-AEBE-A34ED5A2BA31}" type="presParOf" srcId="{D80B911D-63DB-4092-BE67-CBC10C1C5466}" destId="{70A8C4FA-E1BB-4DAB-8EB5-573D5685B5E0}" srcOrd="2" destOrd="0" presId="urn:microsoft.com/office/officeart/2009/3/layout/StepUpProcess"/>
    <dgm:cxn modelId="{F1DF937F-5BC6-4C36-8F13-51D2D2167D2D}" type="presParOf" srcId="{9B1D4100-190F-4508-890E-CF19A8355BB3}" destId="{81BCF4FD-0D83-4E40-BC65-168171B4491E}" srcOrd="7" destOrd="0" presId="urn:microsoft.com/office/officeart/2009/3/layout/StepUpProcess"/>
    <dgm:cxn modelId="{C2E57C26-B4B0-46DF-8420-4A8B93D357EE}" type="presParOf" srcId="{81BCF4FD-0D83-4E40-BC65-168171B4491E}" destId="{107DDB53-19B6-48B1-803E-D3A8CB8C37E8}" srcOrd="0" destOrd="0" presId="urn:microsoft.com/office/officeart/2009/3/layout/StepUpProcess"/>
    <dgm:cxn modelId="{3BF04BCF-2BE9-454F-AF6A-9ABE8FA483DB}" type="presParOf" srcId="{9B1D4100-190F-4508-890E-CF19A8355BB3}" destId="{E19151A4-1E75-4516-AC14-621DDB10C773}" srcOrd="8" destOrd="0" presId="urn:microsoft.com/office/officeart/2009/3/layout/StepUpProcess"/>
    <dgm:cxn modelId="{45CD2DEA-633C-47A3-8587-921CF67CB73F}" type="presParOf" srcId="{E19151A4-1E75-4516-AC14-621DDB10C773}" destId="{33C54B85-740C-4850-829A-F3CD5A54932C}" srcOrd="0" destOrd="0" presId="urn:microsoft.com/office/officeart/2009/3/layout/StepUpProcess"/>
    <dgm:cxn modelId="{4E0ED44F-AD3A-4CA4-8F54-6CA7ED87C136}" type="presParOf" srcId="{E19151A4-1E75-4516-AC14-621DDB10C773}" destId="{80D9088E-45C8-4916-ACDC-A1E10F34D67B}" srcOrd="1" destOrd="0" presId="urn:microsoft.com/office/officeart/2009/3/layout/StepUpProcess"/>
    <dgm:cxn modelId="{5887F143-4D00-4BD7-8C69-212859A71571}" type="presParOf" srcId="{E19151A4-1E75-4516-AC14-621DDB10C773}" destId="{B93410AB-9403-425D-B533-C6B4B5C300E7}" srcOrd="2" destOrd="0" presId="urn:microsoft.com/office/officeart/2009/3/layout/StepUpProcess"/>
    <dgm:cxn modelId="{10415E64-7436-4696-BE2F-7900A78D501E}" type="presParOf" srcId="{9B1D4100-190F-4508-890E-CF19A8355BB3}" destId="{96D4B547-381F-4AA8-95DE-A8CECE854B60}" srcOrd="9" destOrd="0" presId="urn:microsoft.com/office/officeart/2009/3/layout/StepUpProcess"/>
    <dgm:cxn modelId="{9AF00767-99A6-4A7F-A1CC-50CB9C89CFE1}" type="presParOf" srcId="{96D4B547-381F-4AA8-95DE-A8CECE854B60}" destId="{F924972B-A988-480E-BEFF-3F466DD455E7}" srcOrd="0" destOrd="0" presId="urn:microsoft.com/office/officeart/2009/3/layout/StepUpProcess"/>
    <dgm:cxn modelId="{0C61BD6C-D155-41D2-ACE9-613B9231A49A}" type="presParOf" srcId="{9B1D4100-190F-4508-890E-CF19A8355BB3}" destId="{5152A460-68D7-4F44-BC6D-C4898BA72CCD}" srcOrd="10" destOrd="0" presId="urn:microsoft.com/office/officeart/2009/3/layout/StepUpProcess"/>
    <dgm:cxn modelId="{0C71CDEE-3686-47F1-96BB-FF4C0CA049E8}" type="presParOf" srcId="{5152A460-68D7-4F44-BC6D-C4898BA72CCD}" destId="{98E06D4A-194B-4C56-B1B6-0A90F1C1C76C}" srcOrd="0" destOrd="0" presId="urn:microsoft.com/office/officeart/2009/3/layout/StepUpProcess"/>
    <dgm:cxn modelId="{0E23F668-BD18-4332-82ED-EBDF9BFDABAE}" type="presParOf" srcId="{5152A460-68D7-4F44-BC6D-C4898BA72CCD}" destId="{D77571EA-0CFA-421D-B2BF-DDF9FBC86E1F}" srcOrd="1" destOrd="0" presId="urn:microsoft.com/office/officeart/2009/3/layout/StepUpProcess"/>
    <dgm:cxn modelId="{BBC18678-4ACE-4041-A519-A24A3519C8D2}" type="presParOf" srcId="{5152A460-68D7-4F44-BC6D-C4898BA72CCD}" destId="{AC2F80BD-1E7B-4BA3-833C-0B9BB3F47699}" srcOrd="2" destOrd="0" presId="urn:microsoft.com/office/officeart/2009/3/layout/StepUpProcess"/>
    <dgm:cxn modelId="{E15BA66C-CFCF-445B-8301-C6A640AF78A8}" type="presParOf" srcId="{9B1D4100-190F-4508-890E-CF19A8355BB3}" destId="{53DF3C13-E614-4E69-81FE-11C97E27783E}" srcOrd="11" destOrd="0" presId="urn:microsoft.com/office/officeart/2009/3/layout/StepUpProcess"/>
    <dgm:cxn modelId="{E2F6BE19-050D-4F71-93A0-C22E6FD0F3BE}" type="presParOf" srcId="{53DF3C13-E614-4E69-81FE-11C97E27783E}" destId="{982F1D51-0648-4FA5-B3CD-6BAA16B3DFD4}" srcOrd="0" destOrd="0" presId="urn:microsoft.com/office/officeart/2009/3/layout/StepUpProcess"/>
    <dgm:cxn modelId="{F23B47FA-7ED3-47D0-BAE0-CF8CEAE9AAE4}" type="presParOf" srcId="{9B1D4100-190F-4508-890E-CF19A8355BB3}" destId="{554D4801-825F-4469-860F-859A067C9319}" srcOrd="12" destOrd="0" presId="urn:microsoft.com/office/officeart/2009/3/layout/StepUpProcess"/>
    <dgm:cxn modelId="{75B56A87-1822-47BE-B413-F063EC7A5C6C}" type="presParOf" srcId="{554D4801-825F-4469-860F-859A067C9319}" destId="{C338DDC4-326B-4975-8BF8-28A8E708EF52}" srcOrd="0" destOrd="0" presId="urn:microsoft.com/office/officeart/2009/3/layout/StepUpProcess"/>
    <dgm:cxn modelId="{403D85F6-D366-41EE-A36D-F8A831713CDD}" type="presParOf" srcId="{554D4801-825F-4469-860F-859A067C9319}" destId="{DF41F056-7C06-468D-95EB-CD20B149881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9960D-F9F3-4324-8F71-3315F9C99351}" type="doc">
      <dgm:prSet loTypeId="urn:microsoft.com/office/officeart/2005/8/layout/pyramid2" loCatId="list" qsTypeId="urn:microsoft.com/office/officeart/2005/8/quickstyle/simple1" qsCatId="simple" csTypeId="urn:microsoft.com/office/officeart/2005/8/colors/accent0_1" csCatId="mainScheme" phldr="1"/>
      <dgm:spPr/>
    </dgm:pt>
    <dgm:pt modelId="{55B13B3B-E59D-4680-BD38-5DF798EFCC74}">
      <dgm:prSet phldrT="[Text]" custT="1"/>
      <dgm:spPr>
        <a:solidFill>
          <a:schemeClr val="accent1">
            <a:lumMod val="60000"/>
            <a:lumOff val="40000"/>
            <a:alpha val="90000"/>
          </a:schemeClr>
        </a:solidFill>
      </dgm:spPr>
      <dgm:t>
        <a:bodyPr anchor="t"/>
        <a:lstStyle/>
        <a:p>
          <a:r>
            <a:rPr lang="en-US" sz="1400" b="1" dirty="0"/>
            <a:t>VARANASI</a:t>
          </a:r>
        </a:p>
        <a:p>
          <a:endParaRPr lang="en-IN" sz="1400" b="1" dirty="0"/>
        </a:p>
      </dgm:t>
    </dgm:pt>
    <dgm:pt modelId="{84EF512A-B9D4-4EFB-9BB1-B47B59EDA497}" type="parTrans" cxnId="{7B2FD154-4FE4-490D-81F4-74AE4DFE060F}">
      <dgm:prSet/>
      <dgm:spPr/>
      <dgm:t>
        <a:bodyPr/>
        <a:lstStyle/>
        <a:p>
          <a:endParaRPr lang="en-IN" sz="1400">
            <a:solidFill>
              <a:schemeClr val="tx1">
                <a:lumMod val="50000"/>
                <a:lumOff val="50000"/>
              </a:schemeClr>
            </a:solidFill>
          </a:endParaRPr>
        </a:p>
      </dgm:t>
    </dgm:pt>
    <dgm:pt modelId="{F3A7B615-160A-49C8-B297-0D763E45CAEC}" type="sibTrans" cxnId="{7B2FD154-4FE4-490D-81F4-74AE4DFE060F}">
      <dgm:prSet/>
      <dgm:spPr/>
      <dgm:t>
        <a:bodyPr/>
        <a:lstStyle/>
        <a:p>
          <a:endParaRPr lang="en-IN" sz="1400">
            <a:solidFill>
              <a:schemeClr val="tx1">
                <a:lumMod val="50000"/>
                <a:lumOff val="50000"/>
              </a:schemeClr>
            </a:solidFill>
          </a:endParaRPr>
        </a:p>
      </dgm:t>
    </dgm:pt>
    <dgm:pt modelId="{0C72C007-7C79-4146-96E7-8EADE5B60860}">
      <dgm:prSet phldrT="[Text]" custT="1"/>
      <dgm:spPr>
        <a:solidFill>
          <a:schemeClr val="accent1">
            <a:lumMod val="60000"/>
            <a:lumOff val="40000"/>
            <a:alpha val="90000"/>
          </a:schemeClr>
        </a:solidFill>
      </dgm:spPr>
      <dgm:t>
        <a:bodyPr/>
        <a:lstStyle/>
        <a:p>
          <a:r>
            <a:rPr lang="en-US" sz="1400" b="1"/>
            <a:t>GORAKHPUR</a:t>
          </a:r>
          <a:endParaRPr lang="en-IN" sz="1400" b="1" dirty="0"/>
        </a:p>
      </dgm:t>
    </dgm:pt>
    <dgm:pt modelId="{52D43C22-EAD8-42D9-915B-C441DB943A20}" type="parTrans" cxnId="{4083AD30-27E5-4EDF-B923-38B361BF8C3E}">
      <dgm:prSet/>
      <dgm:spPr/>
      <dgm:t>
        <a:bodyPr/>
        <a:lstStyle/>
        <a:p>
          <a:endParaRPr lang="en-IN" sz="1400">
            <a:solidFill>
              <a:schemeClr val="tx1">
                <a:lumMod val="50000"/>
                <a:lumOff val="50000"/>
              </a:schemeClr>
            </a:solidFill>
          </a:endParaRPr>
        </a:p>
      </dgm:t>
    </dgm:pt>
    <dgm:pt modelId="{7DD423EE-276E-4DC5-97BF-96677573E283}" type="sibTrans" cxnId="{4083AD30-27E5-4EDF-B923-38B361BF8C3E}">
      <dgm:prSet/>
      <dgm:spPr/>
      <dgm:t>
        <a:bodyPr/>
        <a:lstStyle/>
        <a:p>
          <a:endParaRPr lang="en-IN" sz="1400">
            <a:solidFill>
              <a:schemeClr val="tx1">
                <a:lumMod val="50000"/>
                <a:lumOff val="50000"/>
              </a:schemeClr>
            </a:solidFill>
          </a:endParaRPr>
        </a:p>
      </dgm:t>
    </dgm:pt>
    <dgm:pt modelId="{3134A503-341E-484C-8EBA-A19439069B00}">
      <dgm:prSet phldrT="[Text]" custT="1"/>
      <dgm:spPr>
        <a:solidFill>
          <a:schemeClr val="accent1">
            <a:lumMod val="60000"/>
            <a:lumOff val="40000"/>
            <a:alpha val="90000"/>
          </a:schemeClr>
        </a:solidFill>
      </dgm:spPr>
      <dgm:t>
        <a:bodyPr/>
        <a:lstStyle/>
        <a:p>
          <a:r>
            <a:rPr lang="en-US" sz="1400" b="1"/>
            <a:t>JAUNPUR</a:t>
          </a:r>
          <a:endParaRPr lang="en-IN" sz="1400" b="1" dirty="0"/>
        </a:p>
      </dgm:t>
    </dgm:pt>
    <dgm:pt modelId="{B56611ED-C711-4025-9B5D-E2C22B0FA6E1}" type="parTrans" cxnId="{BB3AABA8-D53E-4A51-9AF8-E69087A42DF9}">
      <dgm:prSet/>
      <dgm:spPr/>
      <dgm:t>
        <a:bodyPr/>
        <a:lstStyle/>
        <a:p>
          <a:endParaRPr lang="en-IN" sz="1400">
            <a:solidFill>
              <a:schemeClr val="tx1">
                <a:lumMod val="50000"/>
                <a:lumOff val="50000"/>
              </a:schemeClr>
            </a:solidFill>
          </a:endParaRPr>
        </a:p>
      </dgm:t>
    </dgm:pt>
    <dgm:pt modelId="{8EF96041-F26D-4668-B47D-0F925AAF5802}" type="sibTrans" cxnId="{BB3AABA8-D53E-4A51-9AF8-E69087A42DF9}">
      <dgm:prSet/>
      <dgm:spPr/>
      <dgm:t>
        <a:bodyPr/>
        <a:lstStyle/>
        <a:p>
          <a:endParaRPr lang="en-IN" sz="1400">
            <a:solidFill>
              <a:schemeClr val="tx1">
                <a:lumMod val="50000"/>
                <a:lumOff val="50000"/>
              </a:schemeClr>
            </a:solidFill>
          </a:endParaRPr>
        </a:p>
      </dgm:t>
    </dgm:pt>
    <dgm:pt modelId="{44250F43-DC1B-477D-A99C-46362E24FB7E}">
      <dgm:prSet custT="1"/>
      <dgm:spPr>
        <a:solidFill>
          <a:schemeClr val="accent1">
            <a:lumMod val="60000"/>
            <a:lumOff val="40000"/>
            <a:alpha val="90000"/>
          </a:schemeClr>
        </a:solidFill>
      </dgm:spPr>
      <dgm:t>
        <a:bodyPr/>
        <a:lstStyle/>
        <a:p>
          <a:r>
            <a:rPr lang="en-US" sz="1600" b="1" dirty="0"/>
            <a:t>BILASPUR</a:t>
          </a:r>
          <a:endParaRPr lang="en-IN" sz="1600" b="1" dirty="0"/>
        </a:p>
      </dgm:t>
    </dgm:pt>
    <dgm:pt modelId="{486853C8-BF46-4680-9955-3453AD15B5E3}" type="parTrans" cxnId="{A6F52A46-BB34-41EA-9E4E-C3BCD97F5363}">
      <dgm:prSet/>
      <dgm:spPr/>
      <dgm:t>
        <a:bodyPr/>
        <a:lstStyle/>
        <a:p>
          <a:endParaRPr lang="en-IN"/>
        </a:p>
      </dgm:t>
    </dgm:pt>
    <dgm:pt modelId="{7D4439BA-E11D-4169-B956-0D1FF8CB635B}" type="sibTrans" cxnId="{A6F52A46-BB34-41EA-9E4E-C3BCD97F5363}">
      <dgm:prSet/>
      <dgm:spPr/>
      <dgm:t>
        <a:bodyPr/>
        <a:lstStyle/>
        <a:p>
          <a:endParaRPr lang="en-IN"/>
        </a:p>
      </dgm:t>
    </dgm:pt>
    <dgm:pt modelId="{DEB41F0F-760E-42BF-888C-22596BC3725C}">
      <dgm:prSet custT="1"/>
      <dgm:spPr>
        <a:solidFill>
          <a:schemeClr val="accent1">
            <a:lumMod val="60000"/>
            <a:lumOff val="40000"/>
            <a:alpha val="90000"/>
          </a:schemeClr>
        </a:solidFill>
      </dgm:spPr>
      <dgm:t>
        <a:bodyPr/>
        <a:lstStyle/>
        <a:p>
          <a:r>
            <a:rPr lang="en-US" sz="1400" b="1" dirty="0"/>
            <a:t>PRAYAGRAJ</a:t>
          </a:r>
          <a:endParaRPr lang="en-IN" sz="1400" b="1" dirty="0"/>
        </a:p>
      </dgm:t>
    </dgm:pt>
    <dgm:pt modelId="{1D55A309-2003-42E3-A920-E6FBD4EDEFBB}" type="parTrans" cxnId="{1FFF6116-262D-4E15-AE64-C395F3883643}">
      <dgm:prSet/>
      <dgm:spPr/>
      <dgm:t>
        <a:bodyPr/>
        <a:lstStyle/>
        <a:p>
          <a:endParaRPr lang="en-IN"/>
        </a:p>
      </dgm:t>
    </dgm:pt>
    <dgm:pt modelId="{5835EC3F-A0D2-4605-AC33-42DFD1E6690B}" type="sibTrans" cxnId="{1FFF6116-262D-4E15-AE64-C395F3883643}">
      <dgm:prSet/>
      <dgm:spPr/>
      <dgm:t>
        <a:bodyPr/>
        <a:lstStyle/>
        <a:p>
          <a:endParaRPr lang="en-IN"/>
        </a:p>
      </dgm:t>
    </dgm:pt>
    <dgm:pt modelId="{9AE44109-A888-4F8D-9700-17C8C9711CEE}">
      <dgm:prSet custT="1"/>
      <dgm:spPr>
        <a:solidFill>
          <a:schemeClr val="accent1">
            <a:lumMod val="60000"/>
            <a:lumOff val="40000"/>
            <a:alpha val="90000"/>
          </a:schemeClr>
        </a:solidFill>
      </dgm:spPr>
      <dgm:t>
        <a:bodyPr/>
        <a:lstStyle/>
        <a:p>
          <a:r>
            <a:rPr lang="en-US" sz="1400" b="1" dirty="0"/>
            <a:t>KOLKATA</a:t>
          </a:r>
          <a:endParaRPr lang="en-IN" sz="1400" b="1" dirty="0"/>
        </a:p>
      </dgm:t>
    </dgm:pt>
    <dgm:pt modelId="{1FC63BA7-93EC-4301-AA75-39BAB2BE064C}" type="parTrans" cxnId="{F736CD11-EE0F-4D80-9151-02D9912267DD}">
      <dgm:prSet/>
      <dgm:spPr/>
      <dgm:t>
        <a:bodyPr/>
        <a:lstStyle/>
        <a:p>
          <a:endParaRPr lang="en-IN"/>
        </a:p>
      </dgm:t>
    </dgm:pt>
    <dgm:pt modelId="{0C8E9EA7-1618-4355-B56B-46057FB04F5D}" type="sibTrans" cxnId="{F736CD11-EE0F-4D80-9151-02D9912267DD}">
      <dgm:prSet/>
      <dgm:spPr/>
      <dgm:t>
        <a:bodyPr/>
        <a:lstStyle/>
        <a:p>
          <a:endParaRPr lang="en-IN"/>
        </a:p>
      </dgm:t>
    </dgm:pt>
    <dgm:pt modelId="{F8154FC2-9541-450D-BC1D-468D55E1A5EF}">
      <dgm:prSet/>
      <dgm:spPr>
        <a:solidFill>
          <a:schemeClr val="accent1">
            <a:lumMod val="60000"/>
            <a:lumOff val="40000"/>
            <a:alpha val="90000"/>
          </a:schemeClr>
        </a:solidFill>
      </dgm:spPr>
      <dgm:t>
        <a:bodyPr/>
        <a:lstStyle/>
        <a:p>
          <a:r>
            <a:rPr lang="en-US" b="1" dirty="0"/>
            <a:t>VADODARA</a:t>
          </a:r>
          <a:endParaRPr lang="en-IN" b="1" dirty="0"/>
        </a:p>
      </dgm:t>
    </dgm:pt>
    <dgm:pt modelId="{36A0D548-D0E2-432D-9DA0-8B93EEF496CA}" type="parTrans" cxnId="{19867704-6962-4391-96B3-83219C77C2F9}">
      <dgm:prSet/>
      <dgm:spPr/>
      <dgm:t>
        <a:bodyPr/>
        <a:lstStyle/>
        <a:p>
          <a:endParaRPr lang="en-IN"/>
        </a:p>
      </dgm:t>
    </dgm:pt>
    <dgm:pt modelId="{9B8376CC-C229-4694-880B-355E11D8860C}" type="sibTrans" cxnId="{19867704-6962-4391-96B3-83219C77C2F9}">
      <dgm:prSet/>
      <dgm:spPr/>
      <dgm:t>
        <a:bodyPr/>
        <a:lstStyle/>
        <a:p>
          <a:endParaRPr lang="en-IN"/>
        </a:p>
      </dgm:t>
    </dgm:pt>
    <dgm:pt modelId="{0D4FCD03-DBB3-4043-B5A6-71F666B1C535}">
      <dgm:prSet/>
      <dgm:spPr>
        <a:solidFill>
          <a:schemeClr val="accent1">
            <a:lumMod val="60000"/>
            <a:lumOff val="40000"/>
            <a:alpha val="90000"/>
          </a:schemeClr>
        </a:solidFill>
        <a:ln>
          <a:solidFill>
            <a:schemeClr val="tx1"/>
          </a:solidFill>
        </a:ln>
      </dgm:spPr>
      <dgm:t>
        <a:bodyPr/>
        <a:lstStyle/>
        <a:p>
          <a:r>
            <a:rPr lang="en-US" b="1" dirty="0"/>
            <a:t>AHMEDABAD</a:t>
          </a:r>
          <a:endParaRPr lang="en-IN" b="1" dirty="0"/>
        </a:p>
      </dgm:t>
    </dgm:pt>
    <dgm:pt modelId="{E2C3CED4-4912-4A0F-AF2A-9F95124D6139}" type="parTrans" cxnId="{D5213C62-4910-4E3F-B6B8-0CDC6F415945}">
      <dgm:prSet/>
      <dgm:spPr/>
      <dgm:t>
        <a:bodyPr/>
        <a:lstStyle/>
        <a:p>
          <a:endParaRPr lang="en-IN"/>
        </a:p>
      </dgm:t>
    </dgm:pt>
    <dgm:pt modelId="{47BBECD1-EE25-46B2-B0C4-1E1536DEA49F}" type="sibTrans" cxnId="{D5213C62-4910-4E3F-B6B8-0CDC6F415945}">
      <dgm:prSet/>
      <dgm:spPr/>
      <dgm:t>
        <a:bodyPr/>
        <a:lstStyle/>
        <a:p>
          <a:endParaRPr lang="en-IN"/>
        </a:p>
      </dgm:t>
    </dgm:pt>
    <dgm:pt modelId="{9BD595CF-A9A6-4D68-9B18-3FF14ECC5608}" type="pres">
      <dgm:prSet presAssocID="{5329960D-F9F3-4324-8F71-3315F9C99351}" presName="compositeShape" presStyleCnt="0">
        <dgm:presLayoutVars>
          <dgm:dir/>
          <dgm:resizeHandles/>
        </dgm:presLayoutVars>
      </dgm:prSet>
      <dgm:spPr/>
    </dgm:pt>
    <dgm:pt modelId="{07E88AB3-CC5D-450A-A3FD-E5EF084D9A52}" type="pres">
      <dgm:prSet presAssocID="{5329960D-F9F3-4324-8F71-3315F9C99351}" presName="pyramid" presStyleLbl="node1" presStyleIdx="0" presStyleCnt="1" custScaleX="239286" custScaleY="100000" custLinFactNeighborX="640"/>
      <dgm:spPr>
        <a:prstGeom prst="flowChartProcess">
          <a:avLst/>
        </a:prstGeom>
      </dgm:spPr>
    </dgm:pt>
    <dgm:pt modelId="{63A4B598-63E9-4689-936E-109385C98103}" type="pres">
      <dgm:prSet presAssocID="{5329960D-F9F3-4324-8F71-3315F9C99351}" presName="theList" presStyleCnt="0"/>
      <dgm:spPr/>
    </dgm:pt>
    <dgm:pt modelId="{43FB1B95-B58F-4E99-ACC0-C69DC68F2691}" type="pres">
      <dgm:prSet presAssocID="{0D4FCD03-DBB3-4043-B5A6-71F666B1C535}" presName="aNode" presStyleLbl="fgAcc1" presStyleIdx="0" presStyleCnt="8" custLinFactY="-4775" custLinFactNeighborX="-89178" custLinFactNeighborY="-100000">
        <dgm:presLayoutVars>
          <dgm:bulletEnabled val="1"/>
        </dgm:presLayoutVars>
      </dgm:prSet>
      <dgm:spPr/>
    </dgm:pt>
    <dgm:pt modelId="{4E5E88BE-B6BC-4CEB-88C7-532C48F0C852}" type="pres">
      <dgm:prSet presAssocID="{0D4FCD03-DBB3-4043-B5A6-71F666B1C535}" presName="aSpace" presStyleCnt="0"/>
      <dgm:spPr/>
    </dgm:pt>
    <dgm:pt modelId="{2DBAFCD8-CD60-4198-A522-4508A33856C9}" type="pres">
      <dgm:prSet presAssocID="{55B13B3B-E59D-4680-BD38-5DF798EFCC74}" presName="aNode" presStyleLbl="fgAcc1" presStyleIdx="1" presStyleCnt="8" custLinFactY="86595" custLinFactNeighborX="-89178" custLinFactNeighborY="100000">
        <dgm:presLayoutVars>
          <dgm:bulletEnabled val="1"/>
        </dgm:presLayoutVars>
      </dgm:prSet>
      <dgm:spPr/>
    </dgm:pt>
    <dgm:pt modelId="{8A82ED63-4120-48D2-87D6-8D61F8CC9572}" type="pres">
      <dgm:prSet presAssocID="{55B13B3B-E59D-4680-BD38-5DF798EFCC74}" presName="aSpace" presStyleCnt="0"/>
      <dgm:spPr/>
    </dgm:pt>
    <dgm:pt modelId="{6527F362-4877-40F8-BEFA-A8C29C8A00E4}" type="pres">
      <dgm:prSet presAssocID="{F8154FC2-9541-450D-BC1D-468D55E1A5EF}" presName="aNode" presStyleLbl="fgAcc1" presStyleIdx="2" presStyleCnt="8" custLinFactY="-102840" custLinFactNeighborX="-89178" custLinFactNeighborY="-200000">
        <dgm:presLayoutVars>
          <dgm:bulletEnabled val="1"/>
        </dgm:presLayoutVars>
      </dgm:prSet>
      <dgm:spPr/>
    </dgm:pt>
    <dgm:pt modelId="{75104548-2B9E-4DE2-9C9F-9CE7645240CC}" type="pres">
      <dgm:prSet presAssocID="{F8154FC2-9541-450D-BC1D-468D55E1A5EF}" presName="aSpace" presStyleCnt="0"/>
      <dgm:spPr/>
    </dgm:pt>
    <dgm:pt modelId="{09260954-D046-4BB8-82BE-6829C7C86DA8}" type="pres">
      <dgm:prSet presAssocID="{9AE44109-A888-4F8D-9700-17C8C9711CEE}" presName="aNode" presStyleLbl="fgAcc1" presStyleIdx="3" presStyleCnt="8" custLinFactY="294334" custLinFactNeighborX="-89178" custLinFactNeighborY="300000">
        <dgm:presLayoutVars>
          <dgm:bulletEnabled val="1"/>
        </dgm:presLayoutVars>
      </dgm:prSet>
      <dgm:spPr/>
    </dgm:pt>
    <dgm:pt modelId="{D39F6CAA-E8E7-4A05-838F-5BC2E46F0120}" type="pres">
      <dgm:prSet presAssocID="{9AE44109-A888-4F8D-9700-17C8C9711CEE}" presName="aSpace" presStyleCnt="0"/>
      <dgm:spPr/>
    </dgm:pt>
    <dgm:pt modelId="{210020F9-39EF-4F2D-A3A0-137511E873C2}" type="pres">
      <dgm:prSet presAssocID="{DEB41F0F-760E-42BF-888C-22596BC3725C}" presName="aNode" presStyleLbl="fgAcc1" presStyleIdx="4" presStyleCnt="8" custLinFactY="-100000" custLinFactNeighborX="-89178" custLinFactNeighborY="-191766">
        <dgm:presLayoutVars>
          <dgm:bulletEnabled val="1"/>
        </dgm:presLayoutVars>
      </dgm:prSet>
      <dgm:spPr/>
    </dgm:pt>
    <dgm:pt modelId="{86682822-4109-4BEA-82CA-4B05028C6BE8}" type="pres">
      <dgm:prSet presAssocID="{DEB41F0F-760E-42BF-888C-22596BC3725C}" presName="aSpace" presStyleCnt="0"/>
      <dgm:spPr/>
    </dgm:pt>
    <dgm:pt modelId="{173DED21-CEC8-4EAB-814C-81F51FC0D308}" type="pres">
      <dgm:prSet presAssocID="{0C72C007-7C79-4146-96E7-8EADE5B60860}" presName="aNode" presStyleLbl="fgAcc1" presStyleIdx="5" presStyleCnt="8" custLinFactY="-100000" custLinFactNeighborX="-89178" custLinFactNeighborY="-176288">
        <dgm:presLayoutVars>
          <dgm:bulletEnabled val="1"/>
        </dgm:presLayoutVars>
      </dgm:prSet>
      <dgm:spPr/>
    </dgm:pt>
    <dgm:pt modelId="{F80FB3CB-A413-44BD-B909-39BD0DBDA488}" type="pres">
      <dgm:prSet presAssocID="{0C72C007-7C79-4146-96E7-8EADE5B60860}" presName="aSpace" presStyleCnt="0"/>
      <dgm:spPr/>
    </dgm:pt>
    <dgm:pt modelId="{6F56DA5E-EE54-4ADE-B35D-C08924062686}" type="pres">
      <dgm:prSet presAssocID="{44250F43-DC1B-477D-A99C-46362E24FB7E}" presName="aNode" presStyleLbl="fgAcc1" presStyleIdx="6" presStyleCnt="8" custLinFactY="96268" custLinFactNeighborX="-89178" custLinFactNeighborY="100000">
        <dgm:presLayoutVars>
          <dgm:bulletEnabled val="1"/>
        </dgm:presLayoutVars>
      </dgm:prSet>
      <dgm:spPr/>
    </dgm:pt>
    <dgm:pt modelId="{1D48D813-6A7F-432B-93A9-7186FAFC7314}" type="pres">
      <dgm:prSet presAssocID="{44250F43-DC1B-477D-A99C-46362E24FB7E}" presName="aSpace" presStyleCnt="0"/>
      <dgm:spPr/>
    </dgm:pt>
    <dgm:pt modelId="{92FD46DF-B6A9-451F-8D67-99D32137FC93}" type="pres">
      <dgm:prSet presAssocID="{3134A503-341E-484C-8EBA-A19439069B00}" presName="aNode" presStyleLbl="fgAcc1" presStyleIdx="7" presStyleCnt="8" custLinFactY="-200000" custLinFactNeighborX="-89178" custLinFactNeighborY="-260810">
        <dgm:presLayoutVars>
          <dgm:bulletEnabled val="1"/>
        </dgm:presLayoutVars>
      </dgm:prSet>
      <dgm:spPr/>
    </dgm:pt>
    <dgm:pt modelId="{231381E0-AF1B-4309-9FA4-D5534D78D3E5}" type="pres">
      <dgm:prSet presAssocID="{3134A503-341E-484C-8EBA-A19439069B00}" presName="aSpace" presStyleCnt="0"/>
      <dgm:spPr/>
    </dgm:pt>
  </dgm:ptLst>
  <dgm:cxnLst>
    <dgm:cxn modelId="{19867704-6962-4391-96B3-83219C77C2F9}" srcId="{5329960D-F9F3-4324-8F71-3315F9C99351}" destId="{F8154FC2-9541-450D-BC1D-468D55E1A5EF}" srcOrd="2" destOrd="0" parTransId="{36A0D548-D0E2-432D-9DA0-8B93EEF496CA}" sibTransId="{9B8376CC-C229-4694-880B-355E11D8860C}"/>
    <dgm:cxn modelId="{F736CD11-EE0F-4D80-9151-02D9912267DD}" srcId="{5329960D-F9F3-4324-8F71-3315F9C99351}" destId="{9AE44109-A888-4F8D-9700-17C8C9711CEE}" srcOrd="3" destOrd="0" parTransId="{1FC63BA7-93EC-4301-AA75-39BAB2BE064C}" sibTransId="{0C8E9EA7-1618-4355-B56B-46057FB04F5D}"/>
    <dgm:cxn modelId="{9E390915-E576-4A5E-9520-3D9B36AD3160}" type="presOf" srcId="{3134A503-341E-484C-8EBA-A19439069B00}" destId="{92FD46DF-B6A9-451F-8D67-99D32137FC93}" srcOrd="0" destOrd="0" presId="urn:microsoft.com/office/officeart/2005/8/layout/pyramid2"/>
    <dgm:cxn modelId="{1FFF6116-262D-4E15-AE64-C395F3883643}" srcId="{5329960D-F9F3-4324-8F71-3315F9C99351}" destId="{DEB41F0F-760E-42BF-888C-22596BC3725C}" srcOrd="4" destOrd="0" parTransId="{1D55A309-2003-42E3-A920-E6FBD4EDEFBB}" sibTransId="{5835EC3F-A0D2-4605-AC33-42DFD1E6690B}"/>
    <dgm:cxn modelId="{E384D518-F503-48F1-813A-0417D6AC6440}" type="presOf" srcId="{44250F43-DC1B-477D-A99C-46362E24FB7E}" destId="{6F56DA5E-EE54-4ADE-B35D-C08924062686}" srcOrd="0" destOrd="0" presId="urn:microsoft.com/office/officeart/2005/8/layout/pyramid2"/>
    <dgm:cxn modelId="{3BD9221A-DCEF-40E4-B28B-8C58BEDC9F1E}" type="presOf" srcId="{DEB41F0F-760E-42BF-888C-22596BC3725C}" destId="{210020F9-39EF-4F2D-A3A0-137511E873C2}" srcOrd="0" destOrd="0" presId="urn:microsoft.com/office/officeart/2005/8/layout/pyramid2"/>
    <dgm:cxn modelId="{4083AD30-27E5-4EDF-B923-38B361BF8C3E}" srcId="{5329960D-F9F3-4324-8F71-3315F9C99351}" destId="{0C72C007-7C79-4146-96E7-8EADE5B60860}" srcOrd="5" destOrd="0" parTransId="{52D43C22-EAD8-42D9-915B-C441DB943A20}" sibTransId="{7DD423EE-276E-4DC5-97BF-96677573E283}"/>
    <dgm:cxn modelId="{C0EA9F3E-6EA0-4B91-A775-8099414E6896}" type="presOf" srcId="{9AE44109-A888-4F8D-9700-17C8C9711CEE}" destId="{09260954-D046-4BB8-82BE-6829C7C86DA8}" srcOrd="0" destOrd="0" presId="urn:microsoft.com/office/officeart/2005/8/layout/pyramid2"/>
    <dgm:cxn modelId="{D5213C62-4910-4E3F-B6B8-0CDC6F415945}" srcId="{5329960D-F9F3-4324-8F71-3315F9C99351}" destId="{0D4FCD03-DBB3-4043-B5A6-71F666B1C535}" srcOrd="0" destOrd="0" parTransId="{E2C3CED4-4912-4A0F-AF2A-9F95124D6139}" sibTransId="{47BBECD1-EE25-46B2-B0C4-1E1536DEA49F}"/>
    <dgm:cxn modelId="{A6F52A46-BB34-41EA-9E4E-C3BCD97F5363}" srcId="{5329960D-F9F3-4324-8F71-3315F9C99351}" destId="{44250F43-DC1B-477D-A99C-46362E24FB7E}" srcOrd="6" destOrd="0" parTransId="{486853C8-BF46-4680-9955-3453AD15B5E3}" sibTransId="{7D4439BA-E11D-4169-B956-0D1FF8CB635B}"/>
    <dgm:cxn modelId="{BC07D872-E192-465A-8999-1E2B0003AEB5}" type="presOf" srcId="{F8154FC2-9541-450D-BC1D-468D55E1A5EF}" destId="{6527F362-4877-40F8-BEFA-A8C29C8A00E4}" srcOrd="0" destOrd="0" presId="urn:microsoft.com/office/officeart/2005/8/layout/pyramid2"/>
    <dgm:cxn modelId="{7B2FD154-4FE4-490D-81F4-74AE4DFE060F}" srcId="{5329960D-F9F3-4324-8F71-3315F9C99351}" destId="{55B13B3B-E59D-4680-BD38-5DF798EFCC74}" srcOrd="1" destOrd="0" parTransId="{84EF512A-B9D4-4EFB-9BB1-B47B59EDA497}" sibTransId="{F3A7B615-160A-49C8-B297-0D763E45CAEC}"/>
    <dgm:cxn modelId="{84DDC884-1145-476F-83CE-088783EF98CA}" type="presOf" srcId="{0C72C007-7C79-4146-96E7-8EADE5B60860}" destId="{173DED21-CEC8-4EAB-814C-81F51FC0D308}" srcOrd="0" destOrd="0" presId="urn:microsoft.com/office/officeart/2005/8/layout/pyramid2"/>
    <dgm:cxn modelId="{92979395-4E19-4F66-98EC-F82241D74D24}" type="presOf" srcId="{0D4FCD03-DBB3-4043-B5A6-71F666B1C535}" destId="{43FB1B95-B58F-4E99-ACC0-C69DC68F2691}" srcOrd="0" destOrd="0" presId="urn:microsoft.com/office/officeart/2005/8/layout/pyramid2"/>
    <dgm:cxn modelId="{BB3AABA8-D53E-4A51-9AF8-E69087A42DF9}" srcId="{5329960D-F9F3-4324-8F71-3315F9C99351}" destId="{3134A503-341E-484C-8EBA-A19439069B00}" srcOrd="7" destOrd="0" parTransId="{B56611ED-C711-4025-9B5D-E2C22B0FA6E1}" sibTransId="{8EF96041-F26D-4668-B47D-0F925AAF5802}"/>
    <dgm:cxn modelId="{38DCBDBA-D62E-4305-903C-1296A5542649}" type="presOf" srcId="{5329960D-F9F3-4324-8F71-3315F9C99351}" destId="{9BD595CF-A9A6-4D68-9B18-3FF14ECC5608}" srcOrd="0" destOrd="0" presId="urn:microsoft.com/office/officeart/2005/8/layout/pyramid2"/>
    <dgm:cxn modelId="{864A1FE4-1D20-4CA0-97A4-5363CA454A9C}" type="presOf" srcId="{55B13B3B-E59D-4680-BD38-5DF798EFCC74}" destId="{2DBAFCD8-CD60-4198-A522-4508A33856C9}" srcOrd="0" destOrd="0" presId="urn:microsoft.com/office/officeart/2005/8/layout/pyramid2"/>
    <dgm:cxn modelId="{1C6E75F3-4A9A-428A-B3EA-8210B228C4A4}" type="presParOf" srcId="{9BD595CF-A9A6-4D68-9B18-3FF14ECC5608}" destId="{07E88AB3-CC5D-450A-A3FD-E5EF084D9A52}" srcOrd="0" destOrd="0" presId="urn:microsoft.com/office/officeart/2005/8/layout/pyramid2"/>
    <dgm:cxn modelId="{655B4D37-2CBA-481F-8677-ACA90FCEB5E5}" type="presParOf" srcId="{9BD595CF-A9A6-4D68-9B18-3FF14ECC5608}" destId="{63A4B598-63E9-4689-936E-109385C98103}" srcOrd="1" destOrd="0" presId="urn:microsoft.com/office/officeart/2005/8/layout/pyramid2"/>
    <dgm:cxn modelId="{6C1BAA66-0483-452B-A684-92CBC0B3BBBD}" type="presParOf" srcId="{63A4B598-63E9-4689-936E-109385C98103}" destId="{43FB1B95-B58F-4E99-ACC0-C69DC68F2691}" srcOrd="0" destOrd="0" presId="urn:microsoft.com/office/officeart/2005/8/layout/pyramid2"/>
    <dgm:cxn modelId="{C57AB045-2268-4755-BDB6-FF20BCD9B700}" type="presParOf" srcId="{63A4B598-63E9-4689-936E-109385C98103}" destId="{4E5E88BE-B6BC-4CEB-88C7-532C48F0C852}" srcOrd="1" destOrd="0" presId="urn:microsoft.com/office/officeart/2005/8/layout/pyramid2"/>
    <dgm:cxn modelId="{A3D09D1E-4036-4C93-880B-C55B034216C1}" type="presParOf" srcId="{63A4B598-63E9-4689-936E-109385C98103}" destId="{2DBAFCD8-CD60-4198-A522-4508A33856C9}" srcOrd="2" destOrd="0" presId="urn:microsoft.com/office/officeart/2005/8/layout/pyramid2"/>
    <dgm:cxn modelId="{E099EAC8-33B3-4D82-B009-514E7C604873}" type="presParOf" srcId="{63A4B598-63E9-4689-936E-109385C98103}" destId="{8A82ED63-4120-48D2-87D6-8D61F8CC9572}" srcOrd="3" destOrd="0" presId="urn:microsoft.com/office/officeart/2005/8/layout/pyramid2"/>
    <dgm:cxn modelId="{8392A73E-9C69-4CEB-AC9F-216E5E2E7D6F}" type="presParOf" srcId="{63A4B598-63E9-4689-936E-109385C98103}" destId="{6527F362-4877-40F8-BEFA-A8C29C8A00E4}" srcOrd="4" destOrd="0" presId="urn:microsoft.com/office/officeart/2005/8/layout/pyramid2"/>
    <dgm:cxn modelId="{FD3A63D0-D579-4544-8FFB-20D1C2BCF89D}" type="presParOf" srcId="{63A4B598-63E9-4689-936E-109385C98103}" destId="{75104548-2B9E-4DE2-9C9F-9CE7645240CC}" srcOrd="5" destOrd="0" presId="urn:microsoft.com/office/officeart/2005/8/layout/pyramid2"/>
    <dgm:cxn modelId="{B9161817-56CE-4B36-B5C5-3C2AD51B8F8A}" type="presParOf" srcId="{63A4B598-63E9-4689-936E-109385C98103}" destId="{09260954-D046-4BB8-82BE-6829C7C86DA8}" srcOrd="6" destOrd="0" presId="urn:microsoft.com/office/officeart/2005/8/layout/pyramid2"/>
    <dgm:cxn modelId="{019AF389-3495-4DD4-BB64-E506FBE564D7}" type="presParOf" srcId="{63A4B598-63E9-4689-936E-109385C98103}" destId="{D39F6CAA-E8E7-4A05-838F-5BC2E46F0120}" srcOrd="7" destOrd="0" presId="urn:microsoft.com/office/officeart/2005/8/layout/pyramid2"/>
    <dgm:cxn modelId="{6D74184E-00A8-46CF-B7AF-792F414FC019}" type="presParOf" srcId="{63A4B598-63E9-4689-936E-109385C98103}" destId="{210020F9-39EF-4F2D-A3A0-137511E873C2}" srcOrd="8" destOrd="0" presId="urn:microsoft.com/office/officeart/2005/8/layout/pyramid2"/>
    <dgm:cxn modelId="{DBD05D78-2361-4346-AEC7-47AA2E4AA368}" type="presParOf" srcId="{63A4B598-63E9-4689-936E-109385C98103}" destId="{86682822-4109-4BEA-82CA-4B05028C6BE8}" srcOrd="9" destOrd="0" presId="urn:microsoft.com/office/officeart/2005/8/layout/pyramid2"/>
    <dgm:cxn modelId="{102B6BAA-2F61-4D3F-9E24-078D1128ED4E}" type="presParOf" srcId="{63A4B598-63E9-4689-936E-109385C98103}" destId="{173DED21-CEC8-4EAB-814C-81F51FC0D308}" srcOrd="10" destOrd="0" presId="urn:microsoft.com/office/officeart/2005/8/layout/pyramid2"/>
    <dgm:cxn modelId="{0A8B5D86-BCDE-4FE6-83CA-3CD84249E4F4}" type="presParOf" srcId="{63A4B598-63E9-4689-936E-109385C98103}" destId="{F80FB3CB-A413-44BD-B909-39BD0DBDA488}" srcOrd="11" destOrd="0" presId="urn:microsoft.com/office/officeart/2005/8/layout/pyramid2"/>
    <dgm:cxn modelId="{A4B24844-C54C-4087-ABDE-926D94359915}" type="presParOf" srcId="{63A4B598-63E9-4689-936E-109385C98103}" destId="{6F56DA5E-EE54-4ADE-B35D-C08924062686}" srcOrd="12" destOrd="0" presId="urn:microsoft.com/office/officeart/2005/8/layout/pyramid2"/>
    <dgm:cxn modelId="{7078C35E-92ED-4813-B7B8-4165E579D42A}" type="presParOf" srcId="{63A4B598-63E9-4689-936E-109385C98103}" destId="{1D48D813-6A7F-432B-93A9-7186FAFC7314}" srcOrd="13" destOrd="0" presId="urn:microsoft.com/office/officeart/2005/8/layout/pyramid2"/>
    <dgm:cxn modelId="{BC3449B6-A20E-47ED-8018-B0E354C40C79}" type="presParOf" srcId="{63A4B598-63E9-4689-936E-109385C98103}" destId="{92FD46DF-B6A9-451F-8D67-99D32137FC93}" srcOrd="14" destOrd="0" presId="urn:microsoft.com/office/officeart/2005/8/layout/pyramid2"/>
    <dgm:cxn modelId="{39DA9098-7DC3-472D-B6E9-FCE990C81E1E}" type="presParOf" srcId="{63A4B598-63E9-4689-936E-109385C98103}" destId="{231381E0-AF1B-4309-9FA4-D5534D78D3E5}"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F1A17-97BB-4F20-9E3D-818CAFDF5849}">
      <dsp:nvSpPr>
        <dsp:cNvPr id="0" name=""/>
        <dsp:cNvSpPr/>
      </dsp:nvSpPr>
      <dsp:spPr>
        <a:xfrm rot="5400000">
          <a:off x="222565" y="1935958"/>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3A1DC-4A91-41BA-9720-75FFFAF49BD9}">
      <dsp:nvSpPr>
        <dsp:cNvPr id="0" name=""/>
        <dsp:cNvSpPr/>
      </dsp:nvSpPr>
      <dsp:spPr>
        <a:xfrm>
          <a:off x="113297" y="2261402"/>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LOGIN</a:t>
          </a:r>
          <a:endParaRPr lang="en-IN" sz="1100" kern="1200" dirty="0"/>
        </a:p>
      </dsp:txBody>
      <dsp:txXfrm>
        <a:off x="113297" y="2261402"/>
        <a:ext cx="983359" cy="861972"/>
      </dsp:txXfrm>
    </dsp:sp>
    <dsp:sp modelId="{86887FE3-B9C8-493A-A835-90F6716685A6}">
      <dsp:nvSpPr>
        <dsp:cNvPr id="0" name=""/>
        <dsp:cNvSpPr/>
      </dsp:nvSpPr>
      <dsp:spPr>
        <a:xfrm>
          <a:off x="911117" y="1855768"/>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BD9B6-B9ED-423C-9E83-DA2B6D9288D4}">
      <dsp:nvSpPr>
        <dsp:cNvPr id="0" name=""/>
        <dsp:cNvSpPr/>
      </dsp:nvSpPr>
      <dsp:spPr>
        <a:xfrm rot="5400000">
          <a:off x="1426389" y="1638070"/>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0C114-8BEA-491A-AAD6-4BE4E0FCEBC6}">
      <dsp:nvSpPr>
        <dsp:cNvPr id="0" name=""/>
        <dsp:cNvSpPr/>
      </dsp:nvSpPr>
      <dsp:spPr>
        <a:xfrm>
          <a:off x="1317121" y="1963514"/>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GENERATE CIBIL</a:t>
          </a:r>
          <a:endParaRPr lang="en-IN" sz="1100" kern="1200" dirty="0"/>
        </a:p>
      </dsp:txBody>
      <dsp:txXfrm>
        <a:off x="1317121" y="1963514"/>
        <a:ext cx="983359" cy="861972"/>
      </dsp:txXfrm>
    </dsp:sp>
    <dsp:sp modelId="{ADE48E25-8574-473C-B845-72BBE5FA1A2B}">
      <dsp:nvSpPr>
        <dsp:cNvPr id="0" name=""/>
        <dsp:cNvSpPr/>
      </dsp:nvSpPr>
      <dsp:spPr>
        <a:xfrm>
          <a:off x="2114941" y="1557880"/>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72F51-7884-4F6B-8934-3CED3F0242B7}">
      <dsp:nvSpPr>
        <dsp:cNvPr id="0" name=""/>
        <dsp:cNvSpPr/>
      </dsp:nvSpPr>
      <dsp:spPr>
        <a:xfrm rot="5400000">
          <a:off x="2630213" y="1340183"/>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A8ED1-1F77-4D0B-8472-B6260D2DA23E}">
      <dsp:nvSpPr>
        <dsp:cNvPr id="0" name=""/>
        <dsp:cNvSpPr/>
      </dsp:nvSpPr>
      <dsp:spPr>
        <a:xfrm>
          <a:off x="2520945" y="1665627"/>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PERSONAL DISCUSSION</a:t>
          </a:r>
          <a:endParaRPr lang="en-IN" sz="1100" kern="1200" dirty="0"/>
        </a:p>
      </dsp:txBody>
      <dsp:txXfrm>
        <a:off x="2520945" y="1665627"/>
        <a:ext cx="983359" cy="861972"/>
      </dsp:txXfrm>
    </dsp:sp>
    <dsp:sp modelId="{FDF0C819-5B64-4E42-8538-8965223644AF}">
      <dsp:nvSpPr>
        <dsp:cNvPr id="0" name=""/>
        <dsp:cNvSpPr/>
      </dsp:nvSpPr>
      <dsp:spPr>
        <a:xfrm>
          <a:off x="3318765" y="1259993"/>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CA6DA-3AD1-440B-A98C-184E21480586}">
      <dsp:nvSpPr>
        <dsp:cNvPr id="0" name=""/>
        <dsp:cNvSpPr/>
      </dsp:nvSpPr>
      <dsp:spPr>
        <a:xfrm rot="5400000">
          <a:off x="3834037" y="1042295"/>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7295B-D11C-4BFF-9D88-6214940A633D}">
      <dsp:nvSpPr>
        <dsp:cNvPr id="0" name=""/>
        <dsp:cNvSpPr/>
      </dsp:nvSpPr>
      <dsp:spPr>
        <a:xfrm>
          <a:off x="3724769" y="1367739"/>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VERIFICATION</a:t>
          </a:r>
          <a:endParaRPr lang="en-IN" sz="1100" kern="1200" dirty="0"/>
        </a:p>
      </dsp:txBody>
      <dsp:txXfrm>
        <a:off x="3724769" y="1367739"/>
        <a:ext cx="983359" cy="861972"/>
      </dsp:txXfrm>
    </dsp:sp>
    <dsp:sp modelId="{70A8C4FA-E1BB-4DAB-8EB5-573D5685B5E0}">
      <dsp:nvSpPr>
        <dsp:cNvPr id="0" name=""/>
        <dsp:cNvSpPr/>
      </dsp:nvSpPr>
      <dsp:spPr>
        <a:xfrm>
          <a:off x="4522589" y="962105"/>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54B85-740C-4850-829A-F3CD5A54932C}">
      <dsp:nvSpPr>
        <dsp:cNvPr id="0" name=""/>
        <dsp:cNvSpPr/>
      </dsp:nvSpPr>
      <dsp:spPr>
        <a:xfrm rot="5400000">
          <a:off x="5037861" y="744408"/>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088E-45C8-4916-ACDC-A1E10F34D67B}">
      <dsp:nvSpPr>
        <dsp:cNvPr id="0" name=""/>
        <dsp:cNvSpPr/>
      </dsp:nvSpPr>
      <dsp:spPr>
        <a:xfrm>
          <a:off x="4928594" y="1069852"/>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LOAN AGREEMENT</a:t>
          </a:r>
          <a:endParaRPr lang="en-IN" sz="1100" kern="1200" dirty="0"/>
        </a:p>
      </dsp:txBody>
      <dsp:txXfrm>
        <a:off x="4928594" y="1069852"/>
        <a:ext cx="983359" cy="861972"/>
      </dsp:txXfrm>
    </dsp:sp>
    <dsp:sp modelId="{B93410AB-9403-425D-B533-C6B4B5C300E7}">
      <dsp:nvSpPr>
        <dsp:cNvPr id="0" name=""/>
        <dsp:cNvSpPr/>
      </dsp:nvSpPr>
      <dsp:spPr>
        <a:xfrm>
          <a:off x="5726414" y="664218"/>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06D4A-194B-4C56-B1B6-0A90F1C1C76C}">
      <dsp:nvSpPr>
        <dsp:cNvPr id="0" name=""/>
        <dsp:cNvSpPr/>
      </dsp:nvSpPr>
      <dsp:spPr>
        <a:xfrm rot="5400000">
          <a:off x="6241686" y="446520"/>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571EA-0CFA-421D-B2BF-DDF9FBC86E1F}">
      <dsp:nvSpPr>
        <dsp:cNvPr id="0" name=""/>
        <dsp:cNvSpPr/>
      </dsp:nvSpPr>
      <dsp:spPr>
        <a:xfrm>
          <a:off x="6132418" y="771964"/>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E NACH VALIDATION</a:t>
          </a:r>
          <a:endParaRPr lang="en-IN" sz="1100" kern="1200" dirty="0"/>
        </a:p>
      </dsp:txBody>
      <dsp:txXfrm>
        <a:off x="6132418" y="771964"/>
        <a:ext cx="983359" cy="861972"/>
      </dsp:txXfrm>
    </dsp:sp>
    <dsp:sp modelId="{AC2F80BD-1E7B-4BA3-833C-0B9BB3F47699}">
      <dsp:nvSpPr>
        <dsp:cNvPr id="0" name=""/>
        <dsp:cNvSpPr/>
      </dsp:nvSpPr>
      <dsp:spPr>
        <a:xfrm>
          <a:off x="6930238" y="366330"/>
          <a:ext cx="185539" cy="1855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8DDC4-326B-4975-8BF8-28A8E708EF52}">
      <dsp:nvSpPr>
        <dsp:cNvPr id="0" name=""/>
        <dsp:cNvSpPr/>
      </dsp:nvSpPr>
      <dsp:spPr>
        <a:xfrm rot="5400000">
          <a:off x="7445510" y="148633"/>
          <a:ext cx="654591" cy="108922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1F056-7C06-468D-95EB-CD20B1498812}">
      <dsp:nvSpPr>
        <dsp:cNvPr id="0" name=""/>
        <dsp:cNvSpPr/>
      </dsp:nvSpPr>
      <dsp:spPr>
        <a:xfrm>
          <a:off x="7336242" y="474077"/>
          <a:ext cx="983359" cy="86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WELCOME CALL AND DISBURSMENT</a:t>
          </a:r>
          <a:endParaRPr lang="en-IN" sz="1100" kern="1200" dirty="0"/>
        </a:p>
      </dsp:txBody>
      <dsp:txXfrm>
        <a:off x="7336242" y="474077"/>
        <a:ext cx="983359" cy="861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8AB3-CC5D-450A-A3FD-E5EF084D9A52}">
      <dsp:nvSpPr>
        <dsp:cNvPr id="0" name=""/>
        <dsp:cNvSpPr/>
      </dsp:nvSpPr>
      <dsp:spPr>
        <a:xfrm>
          <a:off x="-200840" y="0"/>
          <a:ext cx="10165996" cy="4248471"/>
        </a:xfrm>
        <a:prstGeom prst="flowChartProcess">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B1B95-B58F-4E99-ACC0-C69DC68F2691}">
      <dsp:nvSpPr>
        <dsp:cNvPr id="0" name=""/>
        <dsp:cNvSpPr/>
      </dsp:nvSpPr>
      <dsp:spPr>
        <a:xfrm>
          <a:off x="2419501" y="360040"/>
          <a:ext cx="2761506" cy="377549"/>
        </a:xfrm>
        <a:prstGeom prst="roundRect">
          <a:avLst/>
        </a:prstGeom>
        <a:solidFill>
          <a:schemeClr val="accent1">
            <a:lumMod val="60000"/>
            <a:lumOff val="4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AHMEDABAD</a:t>
          </a:r>
          <a:endParaRPr lang="en-IN" sz="1500" b="1" kern="1200" dirty="0"/>
        </a:p>
      </dsp:txBody>
      <dsp:txXfrm>
        <a:off x="2437931" y="378470"/>
        <a:ext cx="2724646" cy="340689"/>
      </dsp:txXfrm>
    </dsp:sp>
    <dsp:sp modelId="{2DBAFCD8-CD60-4198-A522-4508A33856C9}">
      <dsp:nvSpPr>
        <dsp:cNvPr id="0" name=""/>
        <dsp:cNvSpPr/>
      </dsp:nvSpPr>
      <dsp:spPr>
        <a:xfrm>
          <a:off x="2419501" y="1224138"/>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VARANASI</a:t>
          </a:r>
        </a:p>
        <a:p>
          <a:pPr marL="0" lvl="0" indent="0" algn="ctr" defTabSz="622300">
            <a:lnSpc>
              <a:spcPct val="90000"/>
            </a:lnSpc>
            <a:spcBef>
              <a:spcPct val="0"/>
            </a:spcBef>
            <a:spcAft>
              <a:spcPct val="35000"/>
            </a:spcAft>
            <a:buNone/>
          </a:pPr>
          <a:endParaRPr lang="en-IN" sz="1400" b="1" kern="1200" dirty="0"/>
        </a:p>
      </dsp:txBody>
      <dsp:txXfrm>
        <a:off x="2437931" y="1242568"/>
        <a:ext cx="2724646" cy="340689"/>
      </dsp:txXfrm>
    </dsp:sp>
    <dsp:sp modelId="{6527F362-4877-40F8-BEFA-A8C29C8A00E4}">
      <dsp:nvSpPr>
        <dsp:cNvPr id="0" name=""/>
        <dsp:cNvSpPr/>
      </dsp:nvSpPr>
      <dsp:spPr>
        <a:xfrm>
          <a:off x="2419501" y="792089"/>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VADODARA</a:t>
          </a:r>
          <a:endParaRPr lang="en-IN" sz="1500" b="1" kern="1200" dirty="0"/>
        </a:p>
      </dsp:txBody>
      <dsp:txXfrm>
        <a:off x="2437931" y="810519"/>
        <a:ext cx="2724646" cy="340689"/>
      </dsp:txXfrm>
    </dsp:sp>
    <dsp:sp modelId="{09260954-D046-4BB8-82BE-6829C7C86DA8}">
      <dsp:nvSpPr>
        <dsp:cNvPr id="0" name=""/>
        <dsp:cNvSpPr/>
      </dsp:nvSpPr>
      <dsp:spPr>
        <a:xfrm>
          <a:off x="2419501" y="2952330"/>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KOLKATA</a:t>
          </a:r>
          <a:endParaRPr lang="en-IN" sz="1400" b="1" kern="1200" dirty="0"/>
        </a:p>
      </dsp:txBody>
      <dsp:txXfrm>
        <a:off x="2437931" y="2970760"/>
        <a:ext cx="2724646" cy="340689"/>
      </dsp:txXfrm>
    </dsp:sp>
    <dsp:sp modelId="{210020F9-39EF-4F2D-A3A0-137511E873C2}">
      <dsp:nvSpPr>
        <dsp:cNvPr id="0" name=""/>
        <dsp:cNvSpPr/>
      </dsp:nvSpPr>
      <dsp:spPr>
        <a:xfrm>
          <a:off x="2419501" y="1656184"/>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PRAYAGRAJ</a:t>
          </a:r>
          <a:endParaRPr lang="en-IN" sz="1400" b="1" kern="1200" dirty="0"/>
        </a:p>
      </dsp:txBody>
      <dsp:txXfrm>
        <a:off x="2437931" y="1674614"/>
        <a:ext cx="2724646" cy="340689"/>
      </dsp:txXfrm>
    </dsp:sp>
    <dsp:sp modelId="{173DED21-CEC8-4EAB-814C-81F51FC0D308}">
      <dsp:nvSpPr>
        <dsp:cNvPr id="0" name=""/>
        <dsp:cNvSpPr/>
      </dsp:nvSpPr>
      <dsp:spPr>
        <a:xfrm>
          <a:off x="2419501" y="2088232"/>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GORAKHPUR</a:t>
          </a:r>
          <a:endParaRPr lang="en-IN" sz="1400" b="1" kern="1200" dirty="0"/>
        </a:p>
      </dsp:txBody>
      <dsp:txXfrm>
        <a:off x="2437931" y="2106662"/>
        <a:ext cx="2724646" cy="340689"/>
      </dsp:txXfrm>
    </dsp:sp>
    <dsp:sp modelId="{6F56DA5E-EE54-4ADE-B35D-C08924062686}">
      <dsp:nvSpPr>
        <dsp:cNvPr id="0" name=""/>
        <dsp:cNvSpPr/>
      </dsp:nvSpPr>
      <dsp:spPr>
        <a:xfrm>
          <a:off x="2419501" y="3384375"/>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BILASPUR</a:t>
          </a:r>
          <a:endParaRPr lang="en-IN" sz="1600" b="1" kern="1200" dirty="0"/>
        </a:p>
      </dsp:txBody>
      <dsp:txXfrm>
        <a:off x="2437931" y="3402805"/>
        <a:ext cx="2724646" cy="340689"/>
      </dsp:txXfrm>
    </dsp:sp>
    <dsp:sp modelId="{92FD46DF-B6A9-451F-8D67-99D32137FC93}">
      <dsp:nvSpPr>
        <dsp:cNvPr id="0" name=""/>
        <dsp:cNvSpPr/>
      </dsp:nvSpPr>
      <dsp:spPr>
        <a:xfrm>
          <a:off x="2419501" y="2520280"/>
          <a:ext cx="2761506" cy="377549"/>
        </a:xfrm>
        <a:prstGeom prst="roundRect">
          <a:avLst/>
        </a:prstGeom>
        <a:solidFill>
          <a:schemeClr val="accent1">
            <a:lumMod val="60000"/>
            <a:lumOff val="4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JAUNPUR</a:t>
          </a:r>
          <a:endParaRPr lang="en-IN" sz="1400" b="1" kern="1200" dirty="0"/>
        </a:p>
      </dsp:txBody>
      <dsp:txXfrm>
        <a:off x="2437931" y="2538710"/>
        <a:ext cx="2724646" cy="34068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430AD-DC03-428D-AD7A-919C981E370B}"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F4BEA-58FC-4DE5-BD6E-A1CC48B8116C}" type="slidenum">
              <a:rPr lang="en-GB" smtClean="0"/>
              <a:t>‹#›</a:t>
            </a:fld>
            <a:endParaRPr lang="en-GB"/>
          </a:p>
        </p:txBody>
      </p:sp>
    </p:spTree>
    <p:extLst>
      <p:ext uri="{BB962C8B-B14F-4D97-AF65-F5344CB8AC3E}">
        <p14:creationId xmlns:p14="http://schemas.microsoft.com/office/powerpoint/2010/main" val="324126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add 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This template is copyright of Presentation Magazine.  www.presentationmagazine.com</a:t>
            </a:r>
          </a:p>
        </p:txBody>
      </p:sp>
      <p:sp>
        <p:nvSpPr>
          <p:cNvPr id="4" name="Slide Number Placeholder 3"/>
          <p:cNvSpPr>
            <a:spLocks noGrp="1"/>
          </p:cNvSpPr>
          <p:nvPr>
            <p:ph type="sldNum" sz="quarter" idx="10"/>
          </p:nvPr>
        </p:nvSpPr>
        <p:spPr/>
        <p:txBody>
          <a:bodyPr/>
          <a:lstStyle/>
          <a:p>
            <a:fld id="{DDDF4BEA-58FC-4DE5-BD6E-A1CC48B8116C}" type="slidenum">
              <a:rPr lang="en-GB" smtClean="0"/>
              <a:t>1</a:t>
            </a:fld>
            <a:endParaRPr lang="en-GB"/>
          </a:p>
        </p:txBody>
      </p:sp>
    </p:spTree>
    <p:extLst>
      <p:ext uri="{BB962C8B-B14F-4D97-AF65-F5344CB8AC3E}">
        <p14:creationId xmlns:p14="http://schemas.microsoft.com/office/powerpoint/2010/main" val="293350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add notes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This template is copyright of Presentation Magazine.  www.presentationmagazine.com</a:t>
            </a:r>
          </a:p>
          <a:p>
            <a:endParaRPr lang="en-GB" dirty="0"/>
          </a:p>
        </p:txBody>
      </p:sp>
      <p:sp>
        <p:nvSpPr>
          <p:cNvPr id="4" name="Slide Number Placeholder 3"/>
          <p:cNvSpPr>
            <a:spLocks noGrp="1"/>
          </p:cNvSpPr>
          <p:nvPr>
            <p:ph type="sldNum" sz="quarter" idx="10"/>
          </p:nvPr>
        </p:nvSpPr>
        <p:spPr/>
        <p:txBody>
          <a:bodyPr/>
          <a:lstStyle/>
          <a:p>
            <a:fld id="{DDDF4BEA-58FC-4DE5-BD6E-A1CC48B8116C}" type="slidenum">
              <a:rPr lang="en-GB" smtClean="0"/>
              <a:t>2</a:t>
            </a:fld>
            <a:endParaRPr lang="en-GB"/>
          </a:p>
        </p:txBody>
      </p:sp>
    </p:spTree>
    <p:extLst>
      <p:ext uri="{BB962C8B-B14F-4D97-AF65-F5344CB8AC3E}">
        <p14:creationId xmlns:p14="http://schemas.microsoft.com/office/powerpoint/2010/main" val="296254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 y="0"/>
            <a:ext cx="12189025" cy="6858000"/>
          </a:xfrm>
          <a:prstGeom prst="rect">
            <a:avLst/>
          </a:prstGeom>
        </p:spPr>
      </p:pic>
      <p:sp>
        <p:nvSpPr>
          <p:cNvPr id="2" name="Title 1"/>
          <p:cNvSpPr>
            <a:spLocks noGrp="1"/>
          </p:cNvSpPr>
          <p:nvPr>
            <p:ph type="ctrTitle"/>
          </p:nvPr>
        </p:nvSpPr>
        <p:spPr>
          <a:xfrm>
            <a:off x="914400" y="2130426"/>
            <a:ext cx="103632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pic>
        <p:nvPicPr>
          <p:cNvPr id="7" name="Picture 6">
            <a:extLst>
              <a:ext uri="{FF2B5EF4-FFF2-40B4-BE49-F238E27FC236}">
                <a16:creationId xmlns:a16="http://schemas.microsoft.com/office/drawing/2014/main" id="{44BE83B7-50D4-13E9-FEC9-E40F06ED06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5" y="0"/>
            <a:ext cx="12189025" cy="6858000"/>
          </a:xfrm>
          <a:prstGeom prst="rect">
            <a:avLst/>
          </a:prstGeom>
        </p:spPr>
      </p:pic>
      <p:pic>
        <p:nvPicPr>
          <p:cNvPr id="8" name="Picture 7">
            <a:extLst>
              <a:ext uri="{FF2B5EF4-FFF2-40B4-BE49-F238E27FC236}">
                <a16:creationId xmlns:a16="http://schemas.microsoft.com/office/drawing/2014/main" id="{518FE37A-6AFD-9C9C-ED0D-E03FDD9C0362}"/>
              </a:ext>
            </a:extLst>
          </p:cNvPr>
          <p:cNvPicPr>
            <a:picLocks noChangeAspect="1"/>
          </p:cNvPicPr>
          <p:nvPr userDrawn="1"/>
        </p:nvPicPr>
        <p:blipFill rotWithShape="1">
          <a:blip r:embed="rId3"/>
          <a:srcRect l="4894" t="18017" r="4894" b="21235"/>
          <a:stretch/>
        </p:blipFill>
        <p:spPr bwMode="auto">
          <a:xfrm>
            <a:off x="9877415" y="0"/>
            <a:ext cx="2314585" cy="10204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dirty="0"/>
              <a:t>Copyright Presentation Magazine  </a:t>
            </a:r>
            <a:fld id="{FFF700D2-071F-440E-A3FF-180D34BA4EC8}" type="slidenum">
              <a:rPr lang="en-GB" smtClean="0"/>
              <a:pPr/>
              <a:t>‹#›</a:t>
            </a:fld>
            <a:endParaRPr lang="en-GB" dirty="0"/>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B7D816-41C4-6456-39D8-1A8BA52DF7C2}"/>
              </a:ext>
            </a:extLst>
          </p:cNvPr>
          <p:cNvPicPr>
            <a:picLocks noChangeAspect="1"/>
          </p:cNvPicPr>
          <p:nvPr userDrawn="1"/>
        </p:nvPicPr>
        <p:blipFill rotWithShape="1">
          <a:blip r:embed="rId2"/>
          <a:srcRect l="4894" t="18017" r="4894" b="21235"/>
          <a:stretch/>
        </p:blipFill>
        <p:spPr bwMode="auto">
          <a:xfrm>
            <a:off x="9058064" y="0"/>
            <a:ext cx="3133937" cy="1052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3579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767" y="1076325"/>
            <a:ext cx="11099800" cy="1373188"/>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757767" y="2636839"/>
            <a:ext cx="5448300" cy="348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9267" y="2636839"/>
            <a:ext cx="5448300" cy="3489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BFBC1C-9A6E-4898-B37E-88C5C10A5DDB}" type="slidenum">
              <a:rPr lang="en-US" altLang="en-US"/>
              <a:pPr>
                <a:defRPr/>
              </a:pPr>
              <a:t>‹#›</a:t>
            </a:fld>
            <a:endParaRPr lang="en-US" altLang="en-US"/>
          </a:p>
        </p:txBody>
      </p:sp>
      <p:pic>
        <p:nvPicPr>
          <p:cNvPr id="10" name="Picture 9">
            <a:extLst>
              <a:ext uri="{FF2B5EF4-FFF2-40B4-BE49-F238E27FC236}">
                <a16:creationId xmlns:a16="http://schemas.microsoft.com/office/drawing/2014/main" id="{B99B4A85-5C2F-6AAA-BC3D-65F3D33CB4D7}"/>
              </a:ext>
            </a:extLst>
          </p:cNvPr>
          <p:cNvPicPr>
            <a:picLocks noChangeAspect="1"/>
          </p:cNvPicPr>
          <p:nvPr userDrawn="1"/>
        </p:nvPicPr>
        <p:blipFill rotWithShape="1">
          <a:blip r:embed="rId2"/>
          <a:srcRect l="4894" t="18017" r="4894" b="21235"/>
          <a:stretch/>
        </p:blipFill>
        <p:spPr bwMode="auto">
          <a:xfrm>
            <a:off x="9248550" y="-4866"/>
            <a:ext cx="2990103" cy="10811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98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376" y="227014"/>
            <a:ext cx="109728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C22104E-8A37-4561-90C1-E2A2FA2C4A6E}"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pic>
        <p:nvPicPr>
          <p:cNvPr id="7" name="Picture 6">
            <a:extLst>
              <a:ext uri="{FF2B5EF4-FFF2-40B4-BE49-F238E27FC236}">
                <a16:creationId xmlns:a16="http://schemas.microsoft.com/office/drawing/2014/main" id="{3AE0B1AF-E190-406F-6102-CDBF4D6359A0}"/>
              </a:ext>
            </a:extLst>
          </p:cNvPr>
          <p:cNvPicPr>
            <a:picLocks noChangeAspect="1"/>
          </p:cNvPicPr>
          <p:nvPr userDrawn="1"/>
        </p:nvPicPr>
        <p:blipFill rotWithShape="1">
          <a:blip r:embed="rId2"/>
          <a:srcRect l="4894" t="18017" r="4894" b="21235"/>
          <a:stretch/>
        </p:blipFill>
        <p:spPr bwMode="auto">
          <a:xfrm>
            <a:off x="9912424" y="-64006"/>
            <a:ext cx="2279576" cy="1142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7" y="0"/>
            <a:ext cx="12189025" cy="6858000"/>
          </a:xfrm>
          <a:prstGeom prst="rect">
            <a:avLst/>
          </a:prstGeom>
          <a:solidFill>
            <a:schemeClr val="bg1">
              <a:alpha val="80000"/>
            </a:schemeClr>
          </a:solidFill>
        </p:spPr>
      </p:pic>
      <p:sp>
        <p:nvSpPr>
          <p:cNvPr id="2" name="Title Placeholder 1"/>
          <p:cNvSpPr>
            <a:spLocks noGrp="1"/>
          </p:cNvSpPr>
          <p:nvPr>
            <p:ph type="title"/>
          </p:nvPr>
        </p:nvSpPr>
        <p:spPr>
          <a:xfrm>
            <a:off x="609600" y="274638"/>
            <a:ext cx="10972800" cy="1143000"/>
          </a:xfrm>
          <a:prstGeom prst="rect">
            <a:avLst/>
          </a:prstGeom>
          <a:solidFill>
            <a:schemeClr val="bg1">
              <a:alpha val="80000"/>
            </a:schemeClr>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a:solidFill>
            <a:schemeClr val="bg1">
              <a:alpha val="8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a:solidFill>
            <a:schemeClr val="bg1">
              <a:alpha val="80000"/>
            </a:schemeClr>
          </a:solidFill>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25/05/2023</a:t>
            </a:fld>
            <a:endParaRPr lang="en-GB"/>
          </a:p>
        </p:txBody>
      </p:sp>
      <p:sp>
        <p:nvSpPr>
          <p:cNvPr id="5" name="Footer Placeholder 4"/>
          <p:cNvSpPr>
            <a:spLocks noGrp="1"/>
          </p:cNvSpPr>
          <p:nvPr>
            <p:ph type="ftr" sz="quarter" idx="3"/>
          </p:nvPr>
        </p:nvSpPr>
        <p:spPr>
          <a:xfrm>
            <a:off x="4165600" y="6356351"/>
            <a:ext cx="3860800" cy="365125"/>
          </a:xfrm>
          <a:prstGeom prst="rect">
            <a:avLst/>
          </a:prstGeom>
          <a:solidFill>
            <a:schemeClr val="bg1">
              <a:alpha val="80000"/>
            </a:schemeClr>
          </a:solidFill>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a:solidFill>
            <a:schemeClr val="bg1">
              <a:alpha val="80000"/>
            </a:schemeClr>
          </a:solidFill>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284984"/>
            <a:ext cx="8534400" cy="576064"/>
          </a:xfrm>
        </p:spPr>
        <p:txBody>
          <a:bodyPr>
            <a:normAutofit/>
          </a:bodyPr>
          <a:lstStyle/>
          <a:p>
            <a:r>
              <a:rPr lang="en-GB" sz="2800" dirty="0"/>
              <a:t>WELCOME TO SARVP FINANCIAL SERVICES PVT LTD</a:t>
            </a:r>
          </a:p>
        </p:txBody>
      </p:sp>
      <p:sp>
        <p:nvSpPr>
          <p:cNvPr id="5" name="Title 4">
            <a:extLst>
              <a:ext uri="{FF2B5EF4-FFF2-40B4-BE49-F238E27FC236}">
                <a16:creationId xmlns:a16="http://schemas.microsoft.com/office/drawing/2014/main" id="{8F40E6A9-6429-E03E-FEDC-ABD326BED80B}"/>
              </a:ext>
            </a:extLst>
          </p:cNvPr>
          <p:cNvSpPr>
            <a:spLocks noGrp="1"/>
          </p:cNvSpPr>
          <p:nvPr>
            <p:ph type="ctrTitle"/>
          </p:nvPr>
        </p:nvSpPr>
        <p:spPr>
          <a:xfrm>
            <a:off x="914400" y="1412776"/>
            <a:ext cx="10363200" cy="1470025"/>
          </a:xfrm>
        </p:spPr>
        <p:txBody>
          <a:bodyPr/>
          <a:lstStyle/>
          <a:p>
            <a:r>
              <a:rPr lang="en-IN" dirty="0"/>
              <a:t>SARVP FINANCE CORPORATE PROFILE</a:t>
            </a:r>
          </a:p>
        </p:txBody>
      </p:sp>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B437-A5A5-57E7-2A2A-EB0FE1B2B7B6}"/>
              </a:ext>
            </a:extLst>
          </p:cNvPr>
          <p:cNvSpPr>
            <a:spLocks noGrp="1"/>
          </p:cNvSpPr>
          <p:nvPr>
            <p:ph type="title" idx="4294967295"/>
          </p:nvPr>
        </p:nvSpPr>
        <p:spPr>
          <a:xfrm>
            <a:off x="2092325" y="1556791"/>
            <a:ext cx="8324850" cy="892721"/>
          </a:xfrm>
        </p:spPr>
        <p:txBody>
          <a:bodyPr/>
          <a:lstStyle/>
          <a:p>
            <a:pPr algn="ctr"/>
            <a:r>
              <a:rPr lang="en-US" dirty="0"/>
              <a:t>SERVING INDUSTRIES</a:t>
            </a:r>
            <a:endParaRPr lang="en-IN" dirty="0"/>
          </a:p>
        </p:txBody>
      </p:sp>
      <p:sp>
        <p:nvSpPr>
          <p:cNvPr id="5" name="Content Placeholder 4">
            <a:extLst>
              <a:ext uri="{FF2B5EF4-FFF2-40B4-BE49-F238E27FC236}">
                <a16:creationId xmlns:a16="http://schemas.microsoft.com/office/drawing/2014/main" id="{A8355CDB-152B-A502-082F-843BA2530164}"/>
              </a:ext>
            </a:extLst>
          </p:cNvPr>
          <p:cNvSpPr>
            <a:spLocks noGrp="1"/>
          </p:cNvSpPr>
          <p:nvPr>
            <p:ph idx="4294967295"/>
          </p:nvPr>
        </p:nvSpPr>
        <p:spPr>
          <a:xfrm>
            <a:off x="2092325" y="2636839"/>
            <a:ext cx="8324850" cy="3489325"/>
          </a:xfrm>
        </p:spPr>
        <p:txBody>
          <a:bodyPr/>
          <a:lstStyle/>
          <a:p>
            <a:r>
              <a:rPr lang="en-IN" sz="1800" b="1" dirty="0"/>
              <a:t>Chemical</a:t>
            </a:r>
          </a:p>
          <a:p>
            <a:r>
              <a:rPr lang="en-IN" sz="1800" b="1" dirty="0"/>
              <a:t>Pharmaceuticals</a:t>
            </a:r>
          </a:p>
          <a:p>
            <a:r>
              <a:rPr lang="en-IN" sz="1800" b="1" dirty="0"/>
              <a:t>Plastic retailers/manufacturers</a:t>
            </a:r>
          </a:p>
          <a:p>
            <a:r>
              <a:rPr lang="en-IN" sz="1800" b="1" dirty="0" err="1"/>
              <a:t>Resturants</a:t>
            </a:r>
            <a:endParaRPr lang="en-IN" sz="1800" b="1" dirty="0"/>
          </a:p>
          <a:p>
            <a:r>
              <a:rPr lang="en-IN" sz="1800" b="1" dirty="0"/>
              <a:t>Kirana stores</a:t>
            </a:r>
          </a:p>
          <a:p>
            <a:r>
              <a:rPr lang="en-IN" sz="1800" b="1" dirty="0"/>
              <a:t>Electrical equipment and components</a:t>
            </a:r>
          </a:p>
          <a:p>
            <a:r>
              <a:rPr lang="en-IN" sz="1800" b="1" dirty="0"/>
              <a:t>Electronics</a:t>
            </a:r>
          </a:p>
          <a:p>
            <a:r>
              <a:rPr lang="en-IN" sz="1800" b="1" dirty="0"/>
              <a:t>Farm equipment</a:t>
            </a:r>
          </a:p>
          <a:p>
            <a:r>
              <a:rPr lang="en-IN" sz="1800" b="1" dirty="0"/>
              <a:t>Printing and packaging</a:t>
            </a:r>
          </a:p>
          <a:p>
            <a:r>
              <a:rPr lang="en-IN" sz="1800" b="1" dirty="0"/>
              <a:t>Cloth merchants</a:t>
            </a:r>
          </a:p>
          <a:p>
            <a:endParaRPr lang="en-IN" dirty="0"/>
          </a:p>
        </p:txBody>
      </p:sp>
    </p:spTree>
    <p:extLst>
      <p:ext uri="{BB962C8B-B14F-4D97-AF65-F5344CB8AC3E}">
        <p14:creationId xmlns:p14="http://schemas.microsoft.com/office/powerpoint/2010/main" val="382676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B7E5-D06B-22D5-0294-0D8D45ED37BE}"/>
              </a:ext>
            </a:extLst>
          </p:cNvPr>
          <p:cNvSpPr>
            <a:spLocks noGrp="1"/>
          </p:cNvSpPr>
          <p:nvPr>
            <p:ph type="title" idx="4294967295"/>
          </p:nvPr>
        </p:nvSpPr>
        <p:spPr>
          <a:xfrm>
            <a:off x="2092325" y="1556791"/>
            <a:ext cx="8324850" cy="892721"/>
          </a:xfrm>
        </p:spPr>
        <p:txBody>
          <a:bodyPr/>
          <a:lstStyle/>
          <a:p>
            <a:pPr algn="ctr"/>
            <a:r>
              <a:rPr lang="en-US" dirty="0"/>
              <a:t>WHO CAN APPLY?</a:t>
            </a:r>
            <a:endParaRPr lang="en-IN" dirty="0"/>
          </a:p>
        </p:txBody>
      </p:sp>
      <p:sp>
        <p:nvSpPr>
          <p:cNvPr id="3" name="Content Placeholder 2">
            <a:extLst>
              <a:ext uri="{FF2B5EF4-FFF2-40B4-BE49-F238E27FC236}">
                <a16:creationId xmlns:a16="http://schemas.microsoft.com/office/drawing/2014/main" id="{69B9F57A-7172-05D5-F3C8-872A5C32CBE6}"/>
              </a:ext>
            </a:extLst>
          </p:cNvPr>
          <p:cNvSpPr>
            <a:spLocks noGrp="1"/>
          </p:cNvSpPr>
          <p:nvPr>
            <p:ph idx="4294967295"/>
          </p:nvPr>
        </p:nvSpPr>
        <p:spPr>
          <a:xfrm>
            <a:off x="2092325" y="2636839"/>
            <a:ext cx="8324850" cy="3489325"/>
          </a:xfrm>
        </p:spPr>
        <p:txBody>
          <a:bodyPr/>
          <a:lstStyle/>
          <a:p>
            <a:pPr algn="l"/>
            <a:r>
              <a:rPr lang="en-IN" sz="2400" dirty="0"/>
              <a:t>MSME/ NON INDIVIDUAL</a:t>
            </a:r>
          </a:p>
          <a:p>
            <a:pPr marL="457200" indent="-457200"/>
            <a:r>
              <a:rPr lang="en-IN" sz="2800" dirty="0"/>
              <a:t>Sole proprietors</a:t>
            </a:r>
          </a:p>
          <a:p>
            <a:pPr marL="457200" indent="-457200"/>
            <a:r>
              <a:rPr lang="en-IN" sz="2800" dirty="0"/>
              <a:t>Private Limited</a:t>
            </a:r>
          </a:p>
          <a:p>
            <a:pPr marL="457200" indent="-457200"/>
            <a:r>
              <a:rPr lang="en-IN" sz="2800" dirty="0"/>
              <a:t>Partnership firm</a:t>
            </a:r>
          </a:p>
          <a:p>
            <a:pPr marL="457200" indent="-457200"/>
            <a:r>
              <a:rPr lang="en-IN" sz="2800" dirty="0"/>
              <a:t>Limited liability partnership</a:t>
            </a:r>
          </a:p>
          <a:p>
            <a:endParaRPr lang="en-IN" dirty="0"/>
          </a:p>
        </p:txBody>
      </p:sp>
    </p:spTree>
    <p:extLst>
      <p:ext uri="{BB962C8B-B14F-4D97-AF65-F5344CB8AC3E}">
        <p14:creationId xmlns:p14="http://schemas.microsoft.com/office/powerpoint/2010/main" val="45279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D708-E810-EBDE-8604-315CEB2FB53F}"/>
              </a:ext>
            </a:extLst>
          </p:cNvPr>
          <p:cNvSpPr>
            <a:spLocks noGrp="1"/>
          </p:cNvSpPr>
          <p:nvPr>
            <p:ph type="title" idx="4294967295"/>
          </p:nvPr>
        </p:nvSpPr>
        <p:spPr>
          <a:xfrm>
            <a:off x="2092325" y="1484783"/>
            <a:ext cx="8324850" cy="964729"/>
          </a:xfrm>
        </p:spPr>
        <p:txBody>
          <a:bodyPr/>
          <a:lstStyle/>
          <a:p>
            <a:pPr algn="ctr"/>
            <a:r>
              <a:rPr lang="en-US" dirty="0"/>
              <a:t>WE PROVIDE LOAN BASED ON</a:t>
            </a:r>
            <a:endParaRPr lang="en-IN" dirty="0"/>
          </a:p>
        </p:txBody>
      </p:sp>
      <p:sp>
        <p:nvSpPr>
          <p:cNvPr id="3" name="Content Placeholder 2">
            <a:extLst>
              <a:ext uri="{FF2B5EF4-FFF2-40B4-BE49-F238E27FC236}">
                <a16:creationId xmlns:a16="http://schemas.microsoft.com/office/drawing/2014/main" id="{C0C4BAE1-3ED3-C0C4-073B-3B7B97197349}"/>
              </a:ext>
            </a:extLst>
          </p:cNvPr>
          <p:cNvSpPr>
            <a:spLocks noGrp="1"/>
          </p:cNvSpPr>
          <p:nvPr>
            <p:ph idx="4294967295"/>
          </p:nvPr>
        </p:nvSpPr>
        <p:spPr>
          <a:xfrm>
            <a:off x="2092325" y="2636839"/>
            <a:ext cx="8324850" cy="3489325"/>
          </a:xfrm>
        </p:spPr>
        <p:txBody>
          <a:bodyPr/>
          <a:lstStyle/>
          <a:p>
            <a:r>
              <a:rPr lang="en-IN" sz="2800" dirty="0"/>
              <a:t>Business turnover</a:t>
            </a:r>
          </a:p>
          <a:p>
            <a:r>
              <a:rPr lang="en-IN" sz="2800" dirty="0"/>
              <a:t>GST</a:t>
            </a:r>
          </a:p>
          <a:p>
            <a:r>
              <a:rPr lang="en-IN" sz="2800" dirty="0"/>
              <a:t>Bulk order</a:t>
            </a:r>
          </a:p>
          <a:p>
            <a:r>
              <a:rPr lang="en-IN" sz="2800" dirty="0"/>
              <a:t>Current account statement</a:t>
            </a:r>
          </a:p>
          <a:p>
            <a:r>
              <a:rPr lang="en-IN" sz="2800" dirty="0"/>
              <a:t>ITR</a:t>
            </a:r>
          </a:p>
          <a:p>
            <a:r>
              <a:rPr lang="en-IN" sz="2800" dirty="0"/>
              <a:t>Cash flow assessment</a:t>
            </a:r>
          </a:p>
          <a:p>
            <a:endParaRPr lang="en-IN" dirty="0"/>
          </a:p>
        </p:txBody>
      </p:sp>
    </p:spTree>
    <p:extLst>
      <p:ext uri="{BB962C8B-B14F-4D97-AF65-F5344CB8AC3E}">
        <p14:creationId xmlns:p14="http://schemas.microsoft.com/office/powerpoint/2010/main" val="63348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CDA8-DD7F-683F-7E66-2A48F53A1651}"/>
              </a:ext>
            </a:extLst>
          </p:cNvPr>
          <p:cNvSpPr>
            <a:spLocks noGrp="1"/>
          </p:cNvSpPr>
          <p:nvPr>
            <p:ph type="title" idx="4294967295"/>
          </p:nvPr>
        </p:nvSpPr>
        <p:spPr>
          <a:xfrm>
            <a:off x="1933574" y="1220341"/>
            <a:ext cx="9347001" cy="1056531"/>
          </a:xfrm>
        </p:spPr>
        <p:txBody>
          <a:bodyPr/>
          <a:lstStyle/>
          <a:p>
            <a:pPr algn="ctr"/>
            <a:r>
              <a:rPr lang="en-US" b="1" dirty="0"/>
              <a:t>OUR PRESENCE</a:t>
            </a:r>
            <a:endParaRPr lang="en-IN" dirty="0"/>
          </a:p>
        </p:txBody>
      </p:sp>
      <p:sp>
        <p:nvSpPr>
          <p:cNvPr id="3" name="Rectangle 2">
            <a:extLst>
              <a:ext uri="{FF2B5EF4-FFF2-40B4-BE49-F238E27FC236}">
                <a16:creationId xmlns:a16="http://schemas.microsoft.com/office/drawing/2014/main" id="{399445C9-D81D-6E7D-B73A-B0FC04606CD2}"/>
              </a:ext>
            </a:extLst>
          </p:cNvPr>
          <p:cNvSpPr/>
          <p:nvPr/>
        </p:nvSpPr>
        <p:spPr>
          <a:xfrm>
            <a:off x="2207568" y="2420888"/>
            <a:ext cx="9649072" cy="4248472"/>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IN"/>
          </a:p>
        </p:txBody>
      </p:sp>
      <p:graphicFrame>
        <p:nvGraphicFramePr>
          <p:cNvPr id="5" name="Content Placeholder 4">
            <a:extLst>
              <a:ext uri="{FF2B5EF4-FFF2-40B4-BE49-F238E27FC236}">
                <a16:creationId xmlns:a16="http://schemas.microsoft.com/office/drawing/2014/main" id="{E0397C56-AEC7-C833-F251-96F36118C62D}"/>
              </a:ext>
            </a:extLst>
          </p:cNvPr>
          <p:cNvGraphicFramePr>
            <a:graphicFrameLocks noGrp="1"/>
          </p:cNvGraphicFramePr>
          <p:nvPr>
            <p:ph idx="4294967295"/>
            <p:extLst>
              <p:ext uri="{D42A27DB-BD31-4B8C-83A1-F6EECF244321}">
                <p14:modId xmlns:p14="http://schemas.microsoft.com/office/powerpoint/2010/main" val="1398077291"/>
              </p:ext>
            </p:extLst>
          </p:nvPr>
        </p:nvGraphicFramePr>
        <p:xfrm>
          <a:off x="2092324" y="2420888"/>
          <a:ext cx="9764315"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25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C9FF-FF00-65AE-08D9-1F78B5F7AA99}"/>
              </a:ext>
            </a:extLst>
          </p:cNvPr>
          <p:cNvSpPr>
            <a:spLocks noGrp="1"/>
          </p:cNvSpPr>
          <p:nvPr>
            <p:ph type="title"/>
          </p:nvPr>
        </p:nvSpPr>
        <p:spPr>
          <a:xfrm>
            <a:off x="583094" y="1196752"/>
            <a:ext cx="10999305" cy="998984"/>
          </a:xfrm>
        </p:spPr>
        <p:txBody>
          <a:bodyPr/>
          <a:lstStyle/>
          <a:p>
            <a:r>
              <a:rPr lang="en-IN" dirty="0"/>
              <a:t>OUR LEADERS</a:t>
            </a:r>
          </a:p>
        </p:txBody>
      </p:sp>
      <p:sp>
        <p:nvSpPr>
          <p:cNvPr id="3" name="Content Placeholder 2">
            <a:extLst>
              <a:ext uri="{FF2B5EF4-FFF2-40B4-BE49-F238E27FC236}">
                <a16:creationId xmlns:a16="http://schemas.microsoft.com/office/drawing/2014/main" id="{89B44484-A68F-D1C4-BC51-D3B5C2FBDDEF}"/>
              </a:ext>
            </a:extLst>
          </p:cNvPr>
          <p:cNvSpPr>
            <a:spLocks noGrp="1"/>
          </p:cNvSpPr>
          <p:nvPr>
            <p:ph idx="1"/>
          </p:nvPr>
        </p:nvSpPr>
        <p:spPr>
          <a:xfrm>
            <a:off x="609600" y="2486370"/>
            <a:ext cx="10972800" cy="4144616"/>
          </a:xfrm>
        </p:spPr>
        <p:txBody>
          <a:bodyPr/>
          <a:lstStyle/>
          <a:p>
            <a:r>
              <a:rPr lang="en-IN" sz="3200" dirty="0"/>
              <a:t>Mrs Sonal shah( HR head)</a:t>
            </a:r>
          </a:p>
          <a:p>
            <a:r>
              <a:rPr lang="en-IN" sz="3200" dirty="0"/>
              <a:t>Vinay </a:t>
            </a:r>
            <a:r>
              <a:rPr lang="en-IN" sz="3200" dirty="0" err="1"/>
              <a:t>kumar</a:t>
            </a:r>
            <a:r>
              <a:rPr lang="en-IN" sz="3200" dirty="0"/>
              <a:t> Sharma( legal head)</a:t>
            </a:r>
          </a:p>
          <a:p>
            <a:r>
              <a:rPr lang="en-IN" sz="3200" dirty="0"/>
              <a:t>Roshan </a:t>
            </a:r>
            <a:r>
              <a:rPr lang="en-IN" sz="3200" dirty="0" err="1"/>
              <a:t>singh</a:t>
            </a:r>
            <a:r>
              <a:rPr lang="en-IN" sz="3200" dirty="0"/>
              <a:t>( collection head)</a:t>
            </a:r>
          </a:p>
          <a:p>
            <a:r>
              <a:rPr lang="en-IN" sz="3200" dirty="0"/>
              <a:t>Mr Ashok </a:t>
            </a:r>
            <a:r>
              <a:rPr lang="en-IN" sz="3200" dirty="0" err="1"/>
              <a:t>Manocha</a:t>
            </a:r>
            <a:r>
              <a:rPr lang="en-IN" sz="3200" dirty="0"/>
              <a:t>( Advisory- ex banker with 25 years of experience in Banking and NBFC) </a:t>
            </a:r>
          </a:p>
          <a:p>
            <a:endParaRPr lang="en-IN" dirty="0"/>
          </a:p>
        </p:txBody>
      </p:sp>
    </p:spTree>
    <p:extLst>
      <p:ext uri="{BB962C8B-B14F-4D97-AF65-F5344CB8AC3E}">
        <p14:creationId xmlns:p14="http://schemas.microsoft.com/office/powerpoint/2010/main" val="312099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1C3867-48FC-9E1B-2B9B-1BF81C999562}"/>
              </a:ext>
            </a:extLst>
          </p:cNvPr>
          <p:cNvSpPr>
            <a:spLocks noGrp="1"/>
          </p:cNvSpPr>
          <p:nvPr>
            <p:ph type="subTitle" idx="1"/>
          </p:nvPr>
        </p:nvSpPr>
        <p:spPr>
          <a:xfrm rot="20243278">
            <a:off x="1647210" y="2722298"/>
            <a:ext cx="8534400" cy="1413402"/>
          </a:xfrm>
        </p:spPr>
        <p:txBody>
          <a:bodyPr>
            <a:normAutofit/>
          </a:bodyPr>
          <a:lstStyle/>
          <a:p>
            <a:r>
              <a:rPr lang="en-IN" sz="6000" b="1" dirty="0"/>
              <a:t>Thank you!</a:t>
            </a:r>
          </a:p>
        </p:txBody>
      </p:sp>
    </p:spTree>
    <p:extLst>
      <p:ext uri="{BB962C8B-B14F-4D97-AF65-F5344CB8AC3E}">
        <p14:creationId xmlns:p14="http://schemas.microsoft.com/office/powerpoint/2010/main" val="26096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64" y="1196752"/>
            <a:ext cx="11001536" cy="629983"/>
          </a:xfrm>
          <a:solidFill>
            <a:schemeClr val="bg1">
              <a:alpha val="80000"/>
            </a:schemeClr>
          </a:solidFill>
        </p:spPr>
        <p:txBody>
          <a:bodyPr>
            <a:normAutofit fontScale="90000"/>
          </a:bodyPr>
          <a:lstStyle/>
          <a:p>
            <a:r>
              <a:rPr lang="en-US" dirty="0"/>
              <a:t>ABOUT SARVP FINANCE</a:t>
            </a:r>
            <a:endParaRPr lang="en-GB" dirty="0"/>
          </a:p>
        </p:txBody>
      </p:sp>
      <p:sp>
        <p:nvSpPr>
          <p:cNvPr id="3" name="Content Placeholder 2"/>
          <p:cNvSpPr>
            <a:spLocks noGrp="1"/>
          </p:cNvSpPr>
          <p:nvPr>
            <p:ph idx="1"/>
          </p:nvPr>
        </p:nvSpPr>
        <p:spPr>
          <a:xfrm>
            <a:off x="609600" y="1849859"/>
            <a:ext cx="10972800" cy="4781127"/>
          </a:xfrm>
          <a:solidFill>
            <a:schemeClr val="bg1">
              <a:alpha val="80000"/>
            </a:schemeClr>
          </a:solidFill>
        </p:spPr>
        <p:txBody>
          <a:bodyPr>
            <a:normAutofit fontScale="92500" lnSpcReduction="10000"/>
          </a:bodyPr>
          <a:lstStyle/>
          <a:p>
            <a:r>
              <a:rPr lang="en-US" sz="3200" b="0" i="0" dirty="0">
                <a:effectLst/>
                <a:latin typeface="Muli"/>
              </a:rPr>
              <a:t>Registered in Varanasi as a non-banking financial company , SARVP Financial Services Private Limited is a lending company.</a:t>
            </a:r>
          </a:p>
          <a:p>
            <a:r>
              <a:rPr lang="en-US" sz="3200" b="0" i="0" dirty="0" err="1">
                <a:effectLst/>
                <a:latin typeface="Muli"/>
              </a:rPr>
              <a:t>SARVPFinance</a:t>
            </a:r>
            <a:r>
              <a:rPr lang="en-US" sz="3200" b="0" i="0" dirty="0">
                <a:effectLst/>
                <a:latin typeface="Muli"/>
              </a:rPr>
              <a:t> is a trusted finance company that offers a range of products to customers. The company is committed to providing innovative and personalized financial solutions to help customers meet their financial goals.</a:t>
            </a:r>
          </a:p>
          <a:p>
            <a:r>
              <a:rPr lang="en-US" sz="3200" b="0" i="0" dirty="0">
                <a:solidFill>
                  <a:schemeClr val="tx1">
                    <a:lumMod val="95000"/>
                  </a:schemeClr>
                </a:solidFill>
                <a:effectLst/>
                <a:latin typeface="Muli"/>
              </a:rPr>
              <a:t>SARVP Finance offers a low-cost, easy-to-understand, no-nonsense, flexible, and convenient financial solution for business owners, individuals, couples, and families. SARVP Finance helps its clients achieve their financial goals and strives to make them happy.</a:t>
            </a:r>
            <a:endParaRPr lang="en-US" altLang="en-US" sz="3200" dirty="0"/>
          </a:p>
          <a:p>
            <a:endParaRPr lang="en-GB" dirty="0"/>
          </a:p>
        </p:txBody>
      </p:sp>
    </p:spTree>
    <p:extLst>
      <p:ext uri="{BB962C8B-B14F-4D97-AF65-F5344CB8AC3E}">
        <p14:creationId xmlns:p14="http://schemas.microsoft.com/office/powerpoint/2010/main" val="134801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3C71D-4E11-FF84-EDAF-019FF0D9AFC4}"/>
              </a:ext>
            </a:extLst>
          </p:cNvPr>
          <p:cNvSpPr>
            <a:spLocks noGrp="1"/>
          </p:cNvSpPr>
          <p:nvPr>
            <p:ph idx="1"/>
          </p:nvPr>
        </p:nvSpPr>
        <p:spPr>
          <a:xfrm>
            <a:off x="551384" y="1196752"/>
            <a:ext cx="11233248" cy="5328592"/>
          </a:xfrm>
        </p:spPr>
        <p:txBody>
          <a:bodyPr>
            <a:normAutofit fontScale="92500" lnSpcReduction="10000"/>
          </a:bodyPr>
          <a:lstStyle/>
          <a:p>
            <a:r>
              <a:rPr lang="en-IN" sz="3200" b="0" i="0" dirty="0">
                <a:effectLst/>
                <a:latin typeface="Muli"/>
              </a:rPr>
              <a:t>The management of Varanasi-based SARVP FINANCIAL SERVICES PRIVATE LIMITED includes SHASHI PAL GAUTAM, ROHAN SINGH, VINAY KUMAR SHARMA, and ANUJ KUMAR SHARMA.</a:t>
            </a:r>
          </a:p>
          <a:p>
            <a:r>
              <a:rPr lang="en-US" sz="3200" b="0" i="0" dirty="0">
                <a:effectLst/>
                <a:latin typeface="Muli"/>
              </a:rPr>
              <a:t>We are a team of experts with years of experience in the finance industry and are here to provide the best service possible for you. We offer top-notch solutions to all your financial needs. </a:t>
            </a:r>
            <a:endParaRPr lang="en-IN" sz="3200" dirty="0">
              <a:latin typeface="Muli"/>
            </a:endParaRPr>
          </a:p>
          <a:p>
            <a:r>
              <a:rPr lang="en-IN" sz="3200" b="0" i="0" dirty="0">
                <a:effectLst/>
                <a:latin typeface="Muli"/>
              </a:rPr>
              <a:t>We deal in unsecured business loans, working capital, and micro loans.</a:t>
            </a:r>
          </a:p>
          <a:p>
            <a:r>
              <a:rPr lang="en-US" sz="3200" i="0" dirty="0">
                <a:effectLst/>
                <a:latin typeface="Muli"/>
              </a:rPr>
              <a:t>The company provides financial services in the fields of insurance, loans, and investments. The company has branches across 4 states and it has a high customer satisfaction rating.</a:t>
            </a:r>
            <a:endParaRPr lang="en-IN" sz="3200" dirty="0"/>
          </a:p>
          <a:p>
            <a:endParaRPr lang="en-IN" dirty="0"/>
          </a:p>
        </p:txBody>
      </p:sp>
    </p:spTree>
    <p:extLst>
      <p:ext uri="{BB962C8B-B14F-4D97-AF65-F5344CB8AC3E}">
        <p14:creationId xmlns:p14="http://schemas.microsoft.com/office/powerpoint/2010/main" val="242131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3AD3-FC6F-8649-70A2-5909AC5E431F}"/>
              </a:ext>
            </a:extLst>
          </p:cNvPr>
          <p:cNvSpPr>
            <a:spLocks noGrp="1"/>
          </p:cNvSpPr>
          <p:nvPr>
            <p:ph type="title"/>
          </p:nvPr>
        </p:nvSpPr>
        <p:spPr>
          <a:xfrm>
            <a:off x="530220" y="1484784"/>
            <a:ext cx="10955695" cy="710952"/>
          </a:xfrm>
        </p:spPr>
        <p:txBody>
          <a:bodyPr>
            <a:normAutofit fontScale="90000"/>
          </a:bodyPr>
          <a:lstStyle/>
          <a:p>
            <a:r>
              <a:rPr lang="en-IN" dirty="0"/>
              <a:t>GOALS AND VALUES</a:t>
            </a:r>
          </a:p>
        </p:txBody>
      </p:sp>
      <p:sp>
        <p:nvSpPr>
          <p:cNvPr id="3" name="Content Placeholder 2">
            <a:extLst>
              <a:ext uri="{FF2B5EF4-FFF2-40B4-BE49-F238E27FC236}">
                <a16:creationId xmlns:a16="http://schemas.microsoft.com/office/drawing/2014/main" id="{0529EBE0-66BD-2C17-83D8-B8AAFD198CD4}"/>
              </a:ext>
            </a:extLst>
          </p:cNvPr>
          <p:cNvSpPr>
            <a:spLocks noGrp="1"/>
          </p:cNvSpPr>
          <p:nvPr>
            <p:ph idx="1"/>
          </p:nvPr>
        </p:nvSpPr>
        <p:spPr>
          <a:xfrm>
            <a:off x="513115" y="2420888"/>
            <a:ext cx="10972800" cy="4061047"/>
          </a:xfrm>
        </p:spPr>
        <p:txBody>
          <a:bodyPr>
            <a:normAutofit fontScale="70000" lnSpcReduction="20000"/>
          </a:bodyPr>
          <a:lstStyle/>
          <a:p>
            <a:pPr>
              <a:lnSpc>
                <a:spcPct val="107000"/>
              </a:lnSpc>
              <a:spcAft>
                <a:spcPts val="800"/>
              </a:spcAft>
            </a:pPr>
            <a:r>
              <a:rPr lang="en-IN" sz="3200" b="1" u="sng" kern="100" dirty="0">
                <a:effectLst/>
                <a:latin typeface="Calibri" panose="020F0502020204030204" pitchFamily="34" charset="0"/>
                <a:ea typeface="Calibri" panose="020F0502020204030204" pitchFamily="34" charset="0"/>
                <a:cs typeface="Shruti" panose="020B0502040204020203" pitchFamily="34" charset="0"/>
              </a:rPr>
              <a:t>Core Purpose</a:t>
            </a:r>
            <a:r>
              <a:rPr lang="en-IN" sz="3200" kern="100" dirty="0">
                <a:effectLst/>
                <a:latin typeface="Calibri" panose="020F0502020204030204" pitchFamily="34" charset="0"/>
                <a:ea typeface="Calibri" panose="020F0502020204030204" pitchFamily="34" charset="0"/>
                <a:cs typeface="Shruti" panose="020B0502040204020203" pitchFamily="34" charset="0"/>
              </a:rPr>
              <a:t> - </a:t>
            </a:r>
          </a:p>
          <a:p>
            <a:pPr>
              <a:lnSpc>
                <a:spcPct val="107000"/>
              </a:lnSpc>
              <a:spcAft>
                <a:spcPts val="800"/>
              </a:spcAft>
            </a:pPr>
            <a:r>
              <a:rPr lang="en-IN" sz="3200" kern="100" dirty="0">
                <a:effectLst/>
                <a:latin typeface="Calibri" panose="020F0502020204030204" pitchFamily="34" charset="0"/>
                <a:ea typeface="Calibri" panose="020F0502020204030204" pitchFamily="34" charset="0"/>
                <a:cs typeface="Shruti" panose="020B0502040204020203" pitchFamily="34" charset="0"/>
              </a:rPr>
              <a:t>To transform people’s mindset to grow and enable them to dream big by providing confidence and creativity</a:t>
            </a:r>
          </a:p>
          <a:p>
            <a:pPr>
              <a:lnSpc>
                <a:spcPct val="107000"/>
              </a:lnSpc>
              <a:spcAft>
                <a:spcPts val="800"/>
              </a:spcAft>
            </a:pPr>
            <a:r>
              <a:rPr lang="en-IN" sz="3200" b="1" u="sng" kern="100" dirty="0">
                <a:effectLst/>
                <a:latin typeface="Calibri" panose="020F0502020204030204" pitchFamily="34" charset="0"/>
                <a:ea typeface="Calibri" panose="020F0502020204030204" pitchFamily="34" charset="0"/>
                <a:cs typeface="Shruti" panose="020B0502040204020203" pitchFamily="34" charset="0"/>
              </a:rPr>
              <a:t>Core Values -</a:t>
            </a:r>
            <a:endParaRPr lang="en-IN" sz="3200" kern="100" dirty="0">
              <a:effectLst/>
              <a:latin typeface="Calibri" panose="020F0502020204030204" pitchFamily="34" charset="0"/>
              <a:ea typeface="Calibri" panose="020F0502020204030204" pitchFamily="34" charset="0"/>
              <a:cs typeface="Shruti" panose="020B0502040204020203" pitchFamily="34" charset="0"/>
            </a:endParaRPr>
          </a:p>
          <a:p>
            <a:pPr marL="342900" lvl="0" indent="-342900">
              <a:lnSpc>
                <a:spcPct val="107000"/>
              </a:lnSpc>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Discipline</a:t>
            </a:r>
          </a:p>
          <a:p>
            <a:pPr marL="342900" lvl="0" indent="-342900">
              <a:lnSpc>
                <a:spcPct val="107000"/>
              </a:lnSpc>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Integrity</a:t>
            </a:r>
          </a:p>
          <a:p>
            <a:pPr marL="342900" lvl="0" indent="-342900">
              <a:lnSpc>
                <a:spcPct val="107000"/>
              </a:lnSpc>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Transparency </a:t>
            </a:r>
          </a:p>
          <a:p>
            <a:pPr marL="342900" lvl="0" indent="-342900">
              <a:lnSpc>
                <a:spcPct val="107000"/>
              </a:lnSpc>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Customer Value</a:t>
            </a:r>
          </a:p>
          <a:p>
            <a:pPr marL="342900" lvl="0" indent="-342900">
              <a:lnSpc>
                <a:spcPct val="107000"/>
              </a:lnSpc>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Accountability </a:t>
            </a:r>
          </a:p>
          <a:p>
            <a:pPr marL="342900" lvl="0" indent="-342900">
              <a:lnSpc>
                <a:spcPct val="107000"/>
              </a:lnSpc>
              <a:spcAft>
                <a:spcPts val="800"/>
              </a:spcAft>
              <a:buFont typeface="Symbol" panose="05050102010706020507" pitchFamily="18" charset="2"/>
              <a:buChar char=""/>
            </a:pPr>
            <a:r>
              <a:rPr lang="en-IN" sz="3200" kern="100" dirty="0">
                <a:effectLst/>
                <a:latin typeface="Calibri" panose="020F0502020204030204" pitchFamily="34" charset="0"/>
                <a:ea typeface="Calibri" panose="020F0502020204030204" pitchFamily="34" charset="0"/>
                <a:cs typeface="Shruti" panose="020B0502040204020203" pitchFamily="34" charset="0"/>
              </a:rPr>
              <a:t>Quest for Excellence</a:t>
            </a:r>
          </a:p>
          <a:p>
            <a:endParaRPr lang="en-IN" dirty="0"/>
          </a:p>
        </p:txBody>
      </p:sp>
    </p:spTree>
    <p:extLst>
      <p:ext uri="{BB962C8B-B14F-4D97-AF65-F5344CB8AC3E}">
        <p14:creationId xmlns:p14="http://schemas.microsoft.com/office/powerpoint/2010/main" val="346447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8A8EA2-E1F5-A65E-9E41-1ECA15F9586B}"/>
              </a:ext>
            </a:extLst>
          </p:cNvPr>
          <p:cNvSpPr/>
          <p:nvPr/>
        </p:nvSpPr>
        <p:spPr>
          <a:xfrm>
            <a:off x="839416" y="2636839"/>
            <a:ext cx="11017223" cy="3960514"/>
          </a:xfrm>
          <a:prstGeom prst="rect">
            <a:avLst/>
          </a:prstGeom>
          <a:solidFill>
            <a:srgbClr val="FFFFFF"/>
          </a:solidFill>
        </p:spPr>
        <p:style>
          <a:lnRef idx="3">
            <a:schemeClr val="lt1"/>
          </a:lnRef>
          <a:fillRef idx="1001">
            <a:schemeClr val="lt1"/>
          </a:fillRef>
          <a:effectRef idx="1">
            <a:schemeClr val="accent4"/>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9EB5E5D-45CC-2A08-47A0-EDEC3844C880}"/>
              </a:ext>
            </a:extLst>
          </p:cNvPr>
          <p:cNvSpPr>
            <a:spLocks noGrp="1"/>
          </p:cNvSpPr>
          <p:nvPr>
            <p:ph type="title" idx="4294967295"/>
          </p:nvPr>
        </p:nvSpPr>
        <p:spPr>
          <a:xfrm>
            <a:off x="839416" y="1484783"/>
            <a:ext cx="11017223" cy="964729"/>
          </a:xfrm>
        </p:spPr>
        <p:txBody>
          <a:bodyPr/>
          <a:lstStyle/>
          <a:p>
            <a:pPr algn="ctr"/>
            <a:r>
              <a:rPr lang="en-US" dirty="0"/>
              <a:t>OUR PROCESS</a:t>
            </a:r>
            <a:endParaRPr lang="en-IN" dirty="0"/>
          </a:p>
        </p:txBody>
      </p:sp>
      <p:graphicFrame>
        <p:nvGraphicFramePr>
          <p:cNvPr id="5" name="Content Placeholder 4">
            <a:extLst>
              <a:ext uri="{FF2B5EF4-FFF2-40B4-BE49-F238E27FC236}">
                <a16:creationId xmlns:a16="http://schemas.microsoft.com/office/drawing/2014/main" id="{B48596C9-5018-BE5A-9071-FB133AB9CDF4}"/>
              </a:ext>
            </a:extLst>
          </p:cNvPr>
          <p:cNvGraphicFramePr>
            <a:graphicFrameLocks noGrp="1"/>
          </p:cNvGraphicFramePr>
          <p:nvPr>
            <p:ph idx="4294967295"/>
          </p:nvPr>
        </p:nvGraphicFramePr>
        <p:xfrm>
          <a:off x="2092325" y="2636839"/>
          <a:ext cx="8324850"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13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7C85-3F4B-85E9-AB34-1FADDA3CAF66}"/>
              </a:ext>
            </a:extLst>
          </p:cNvPr>
          <p:cNvSpPr>
            <a:spLocks noGrp="1"/>
          </p:cNvSpPr>
          <p:nvPr>
            <p:ph type="title" idx="4294967295"/>
          </p:nvPr>
        </p:nvSpPr>
        <p:spPr>
          <a:xfrm>
            <a:off x="2135560" y="1412776"/>
            <a:ext cx="9721080" cy="1013148"/>
          </a:xfrm>
        </p:spPr>
        <p:txBody>
          <a:bodyPr/>
          <a:lstStyle/>
          <a:p>
            <a:pPr algn="ctr"/>
            <a:r>
              <a:rPr lang="en-US" dirty="0"/>
              <a:t>OUR PRODUCTS</a:t>
            </a:r>
            <a:endParaRPr lang="en-IN" dirty="0"/>
          </a:p>
        </p:txBody>
      </p:sp>
      <p:sp>
        <p:nvSpPr>
          <p:cNvPr id="3" name="Rectangle 2">
            <a:extLst>
              <a:ext uri="{FF2B5EF4-FFF2-40B4-BE49-F238E27FC236}">
                <a16:creationId xmlns:a16="http://schemas.microsoft.com/office/drawing/2014/main" id="{CBB42492-2493-27A0-0980-7160750704A5}"/>
              </a:ext>
            </a:extLst>
          </p:cNvPr>
          <p:cNvSpPr/>
          <p:nvPr/>
        </p:nvSpPr>
        <p:spPr>
          <a:xfrm>
            <a:off x="1271464" y="2564904"/>
            <a:ext cx="10585176" cy="4032448"/>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IN"/>
          </a:p>
        </p:txBody>
      </p:sp>
      <p:pic>
        <p:nvPicPr>
          <p:cNvPr id="4" name="Picture 2" descr="Why Unsecured Business Loans Are Gaining Popularity Among Small Businesses">
            <a:extLst>
              <a:ext uri="{FF2B5EF4-FFF2-40B4-BE49-F238E27FC236}">
                <a16:creationId xmlns:a16="http://schemas.microsoft.com/office/drawing/2014/main" id="{E961FFCF-231B-5ACB-9D21-C6359AFABA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87488" y="2852862"/>
            <a:ext cx="2582832" cy="2952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cro Loans - Apply Online for Micro Business Credit in India">
            <a:extLst>
              <a:ext uri="{FF2B5EF4-FFF2-40B4-BE49-F238E27FC236}">
                <a16:creationId xmlns:a16="http://schemas.microsoft.com/office/drawing/2014/main" id="{6842940E-9F9E-9BBB-FD55-D6D659845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91" y="2852862"/>
            <a:ext cx="2808312" cy="29524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nlock Your Business Potential: A Guide to Securing Working Capital Loans  for Growth">
            <a:extLst>
              <a:ext uri="{FF2B5EF4-FFF2-40B4-BE49-F238E27FC236}">
                <a16:creationId xmlns:a16="http://schemas.microsoft.com/office/drawing/2014/main" id="{48B58BB0-DFB5-F8A6-F299-61AA1D87B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936" y="2852936"/>
            <a:ext cx="2514600" cy="29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6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2475A-A1B7-CC9A-5DF8-F68420810FCC}"/>
              </a:ext>
            </a:extLst>
          </p:cNvPr>
          <p:cNvSpPr>
            <a:spLocks noGrp="1"/>
          </p:cNvSpPr>
          <p:nvPr>
            <p:ph type="title"/>
          </p:nvPr>
        </p:nvSpPr>
        <p:spPr>
          <a:xfrm>
            <a:off x="757767" y="1484783"/>
            <a:ext cx="10450801" cy="964729"/>
          </a:xfrm>
        </p:spPr>
        <p:txBody>
          <a:bodyPr/>
          <a:lstStyle/>
          <a:p>
            <a:r>
              <a:rPr lang="en-US" dirty="0"/>
              <a:t>PRODUCT FEATURES</a:t>
            </a:r>
            <a:endParaRPr lang="en-IN" dirty="0"/>
          </a:p>
        </p:txBody>
      </p:sp>
      <p:sp>
        <p:nvSpPr>
          <p:cNvPr id="5" name="Text Placeholder 4">
            <a:extLst>
              <a:ext uri="{FF2B5EF4-FFF2-40B4-BE49-F238E27FC236}">
                <a16:creationId xmlns:a16="http://schemas.microsoft.com/office/drawing/2014/main" id="{03572A34-D67F-E81B-3C3B-AB3511E20DAF}"/>
              </a:ext>
            </a:extLst>
          </p:cNvPr>
          <p:cNvSpPr>
            <a:spLocks noGrp="1"/>
          </p:cNvSpPr>
          <p:nvPr>
            <p:ph type="body" sz="half" idx="1"/>
          </p:nvPr>
        </p:nvSpPr>
        <p:spPr>
          <a:xfrm>
            <a:off x="757767" y="2636839"/>
            <a:ext cx="5448300" cy="3960513"/>
          </a:xfrm>
        </p:spPr>
        <p:txBody>
          <a:bodyPr/>
          <a:lstStyle/>
          <a:p>
            <a:pPr marL="0" indent="0">
              <a:buNone/>
            </a:pPr>
            <a:r>
              <a:rPr lang="en-US" dirty="0"/>
              <a:t>1.UNSECURED BUSINESSLOAN</a:t>
            </a:r>
          </a:p>
          <a:p>
            <a:r>
              <a:rPr lang="en-US" sz="1600" b="1" dirty="0">
                <a:solidFill>
                  <a:srgbClr val="223A72"/>
                </a:solidFill>
                <a:latin typeface="Montserrat" panose="00000500000000000000" pitchFamily="2" charset="0"/>
              </a:rPr>
              <a:t>   </a:t>
            </a:r>
            <a:r>
              <a:rPr lang="en-US" sz="1800" b="1" dirty="0">
                <a:latin typeface="Montserrat" panose="00000500000000000000" pitchFamily="2" charset="0"/>
              </a:rPr>
              <a:t>Business Loans or Unsecured Small business loans are available at an attractive rate of interest, and you can use the funds for a wide range of business-related purposes.</a:t>
            </a:r>
            <a:endParaRPr lang="en-US" sz="1800" b="1" dirty="0"/>
          </a:p>
          <a:p>
            <a:pPr marL="0" indent="0">
              <a:buNone/>
            </a:pPr>
            <a:endParaRPr lang="en-US" sz="1800" dirty="0"/>
          </a:p>
          <a:p>
            <a:pPr marL="0" indent="0">
              <a:buNone/>
            </a:pPr>
            <a:r>
              <a:rPr lang="en-IN" dirty="0"/>
              <a:t>ZZZZ</a:t>
            </a:r>
          </a:p>
        </p:txBody>
      </p:sp>
      <p:pic>
        <p:nvPicPr>
          <p:cNvPr id="10242" name="Picture 2" descr="Mini Mart in Mumbai Central,Mumbai - Best Schezwan Sauce Retailers in  Mumbai - Justdial">
            <a:extLst>
              <a:ext uri="{FF2B5EF4-FFF2-40B4-BE49-F238E27FC236}">
                <a16:creationId xmlns:a16="http://schemas.microsoft.com/office/drawing/2014/main" id="{50977021-6F77-FEC3-C3ED-140A39CB5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3066" y="2636838"/>
            <a:ext cx="4805502" cy="39605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DE73CEE1-65BC-6459-F7DB-9A870C3FE9B0}"/>
              </a:ext>
            </a:extLst>
          </p:cNvPr>
          <p:cNvGraphicFramePr>
            <a:graphicFrameLocks noGrp="1"/>
          </p:cNvGraphicFramePr>
          <p:nvPr>
            <p:extLst>
              <p:ext uri="{D42A27DB-BD31-4B8C-83A1-F6EECF244321}">
                <p14:modId xmlns:p14="http://schemas.microsoft.com/office/powerpoint/2010/main" val="2845107141"/>
              </p:ext>
            </p:extLst>
          </p:nvPr>
        </p:nvGraphicFramePr>
        <p:xfrm>
          <a:off x="751566" y="4833641"/>
          <a:ext cx="5448300" cy="1800199"/>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2265973376"/>
                    </a:ext>
                  </a:extLst>
                </a:gridCol>
                <a:gridCol w="2724150">
                  <a:extLst>
                    <a:ext uri="{9D8B030D-6E8A-4147-A177-3AD203B41FA5}">
                      <a16:colId xmlns:a16="http://schemas.microsoft.com/office/drawing/2014/main" val="1471188581"/>
                    </a:ext>
                  </a:extLst>
                </a:gridCol>
              </a:tblGrid>
              <a:tr h="313078">
                <a:tc>
                  <a:txBody>
                    <a:bodyPr/>
                    <a:lstStyle/>
                    <a:p>
                      <a:r>
                        <a:rPr lang="en-US" sz="1400" b="0" dirty="0">
                          <a:solidFill>
                            <a:schemeClr val="tx1">
                              <a:lumMod val="95000"/>
                              <a:lumOff val="5000"/>
                            </a:schemeClr>
                          </a:solidFill>
                        </a:rPr>
                        <a:t>AGE</a:t>
                      </a:r>
                    </a:p>
                  </a:txBody>
                  <a:tcPr/>
                </a:tc>
                <a:tc>
                  <a:txBody>
                    <a:bodyPr/>
                    <a:lstStyle/>
                    <a:p>
                      <a:r>
                        <a:rPr lang="en-IN" sz="1400" dirty="0">
                          <a:solidFill>
                            <a:schemeClr val="tx1">
                              <a:lumMod val="95000"/>
                              <a:lumOff val="5000"/>
                            </a:schemeClr>
                          </a:solidFill>
                        </a:rPr>
                        <a:t>21 to 60</a:t>
                      </a:r>
                    </a:p>
                  </a:txBody>
                  <a:tcPr/>
                </a:tc>
                <a:extLst>
                  <a:ext uri="{0D108BD9-81ED-4DB2-BD59-A6C34878D82A}">
                    <a16:rowId xmlns:a16="http://schemas.microsoft.com/office/drawing/2014/main" val="358736594"/>
                  </a:ext>
                </a:extLst>
              </a:tr>
              <a:tr h="313078">
                <a:tc>
                  <a:txBody>
                    <a:bodyPr/>
                    <a:lstStyle/>
                    <a:p>
                      <a:r>
                        <a:rPr lang="en-US" sz="1400" dirty="0"/>
                        <a:t>BUSINESS VINTAGE</a:t>
                      </a:r>
                      <a:endParaRPr lang="en-IN" sz="1400" dirty="0"/>
                    </a:p>
                  </a:txBody>
                  <a:tcPr/>
                </a:tc>
                <a:tc>
                  <a:txBody>
                    <a:bodyPr/>
                    <a:lstStyle/>
                    <a:p>
                      <a:r>
                        <a:rPr lang="en-IN" sz="1400" dirty="0"/>
                        <a:t>Minimum 1.5 years</a:t>
                      </a:r>
                    </a:p>
                  </a:txBody>
                  <a:tcPr/>
                </a:tc>
                <a:extLst>
                  <a:ext uri="{0D108BD9-81ED-4DB2-BD59-A6C34878D82A}">
                    <a16:rowId xmlns:a16="http://schemas.microsoft.com/office/drawing/2014/main" val="1240541318"/>
                  </a:ext>
                </a:extLst>
              </a:tr>
              <a:tr h="313078">
                <a:tc>
                  <a:txBody>
                    <a:bodyPr/>
                    <a:lstStyle/>
                    <a:p>
                      <a:r>
                        <a:rPr lang="en-US" sz="1400" dirty="0"/>
                        <a:t>LOAN AMOUNT</a:t>
                      </a:r>
                      <a:endParaRPr lang="en-IN" sz="1400" dirty="0"/>
                    </a:p>
                  </a:txBody>
                  <a:tcPr/>
                </a:tc>
                <a:tc>
                  <a:txBody>
                    <a:bodyPr/>
                    <a:lstStyle/>
                    <a:p>
                      <a:r>
                        <a:rPr lang="en-IN" sz="1400" dirty="0"/>
                        <a:t>75000 to 10,00,000</a:t>
                      </a:r>
                    </a:p>
                  </a:txBody>
                  <a:tcPr/>
                </a:tc>
                <a:extLst>
                  <a:ext uri="{0D108BD9-81ED-4DB2-BD59-A6C34878D82A}">
                    <a16:rowId xmlns:a16="http://schemas.microsoft.com/office/drawing/2014/main" val="1287780692"/>
                  </a:ext>
                </a:extLst>
              </a:tr>
              <a:tr h="313078">
                <a:tc>
                  <a:txBody>
                    <a:bodyPr/>
                    <a:lstStyle/>
                    <a:p>
                      <a:r>
                        <a:rPr lang="en-US" sz="1400" dirty="0"/>
                        <a:t>LOAN TENURE</a:t>
                      </a:r>
                      <a:endParaRPr lang="en-IN" sz="1400" dirty="0"/>
                    </a:p>
                  </a:txBody>
                  <a:tcPr/>
                </a:tc>
                <a:tc>
                  <a:txBody>
                    <a:bodyPr/>
                    <a:lstStyle/>
                    <a:p>
                      <a:r>
                        <a:rPr lang="en-IN" sz="1400" dirty="0" err="1"/>
                        <a:t>Upto</a:t>
                      </a:r>
                      <a:r>
                        <a:rPr lang="en-IN" sz="1400" dirty="0"/>
                        <a:t> 18 months</a:t>
                      </a:r>
                    </a:p>
                  </a:txBody>
                  <a:tcPr/>
                </a:tc>
                <a:extLst>
                  <a:ext uri="{0D108BD9-81ED-4DB2-BD59-A6C34878D82A}">
                    <a16:rowId xmlns:a16="http://schemas.microsoft.com/office/drawing/2014/main" val="1369718906"/>
                  </a:ext>
                </a:extLst>
              </a:tr>
              <a:tr h="547887">
                <a:tc>
                  <a:txBody>
                    <a:bodyPr/>
                    <a:lstStyle/>
                    <a:p>
                      <a:r>
                        <a:rPr lang="en-US" sz="1400" dirty="0"/>
                        <a:t>OWNERSHIP</a:t>
                      </a:r>
                      <a:endParaRPr lang="en-IN" sz="1400" dirty="0"/>
                    </a:p>
                  </a:txBody>
                  <a:tcPr/>
                </a:tc>
                <a:tc>
                  <a:txBody>
                    <a:bodyPr/>
                    <a:lstStyle/>
                    <a:p>
                      <a:r>
                        <a:rPr lang="en-IN" sz="1400" dirty="0"/>
                        <a:t>Either shop  or residence owned</a:t>
                      </a:r>
                    </a:p>
                  </a:txBody>
                  <a:tcPr/>
                </a:tc>
                <a:extLst>
                  <a:ext uri="{0D108BD9-81ED-4DB2-BD59-A6C34878D82A}">
                    <a16:rowId xmlns:a16="http://schemas.microsoft.com/office/drawing/2014/main" val="2619642160"/>
                  </a:ext>
                </a:extLst>
              </a:tr>
            </a:tbl>
          </a:graphicData>
        </a:graphic>
      </p:graphicFrame>
    </p:spTree>
    <p:extLst>
      <p:ext uri="{BB962C8B-B14F-4D97-AF65-F5344CB8AC3E}">
        <p14:creationId xmlns:p14="http://schemas.microsoft.com/office/powerpoint/2010/main" val="252648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24F89-81CD-ED7E-2392-369B75DDB066}"/>
              </a:ext>
            </a:extLst>
          </p:cNvPr>
          <p:cNvSpPr>
            <a:spLocks noGrp="1"/>
          </p:cNvSpPr>
          <p:nvPr>
            <p:ph type="title"/>
          </p:nvPr>
        </p:nvSpPr>
        <p:spPr>
          <a:xfrm>
            <a:off x="757767" y="1484783"/>
            <a:ext cx="10522809" cy="964729"/>
          </a:xfrm>
        </p:spPr>
        <p:txBody>
          <a:bodyPr/>
          <a:lstStyle/>
          <a:p>
            <a:r>
              <a:rPr lang="en-US" dirty="0"/>
              <a:t>2. MICROLOANS</a:t>
            </a:r>
            <a:endParaRPr lang="en-IN" dirty="0"/>
          </a:p>
        </p:txBody>
      </p:sp>
      <p:sp>
        <p:nvSpPr>
          <p:cNvPr id="6" name="Text Placeholder 5">
            <a:extLst>
              <a:ext uri="{FF2B5EF4-FFF2-40B4-BE49-F238E27FC236}">
                <a16:creationId xmlns:a16="http://schemas.microsoft.com/office/drawing/2014/main" id="{107D4ED5-9B9D-362C-03CC-E5530EE728F2}"/>
              </a:ext>
            </a:extLst>
          </p:cNvPr>
          <p:cNvSpPr>
            <a:spLocks noGrp="1"/>
          </p:cNvSpPr>
          <p:nvPr>
            <p:ph type="body" sz="half" idx="1"/>
          </p:nvPr>
        </p:nvSpPr>
        <p:spPr>
          <a:xfrm>
            <a:off x="757767" y="2636839"/>
            <a:ext cx="5448300" cy="3960513"/>
          </a:xfrm>
        </p:spPr>
        <p:txBody>
          <a:bodyPr/>
          <a:lstStyle/>
          <a:p>
            <a:r>
              <a:rPr lang="en-US" sz="1800" b="1" dirty="0">
                <a:latin typeface="Open Sans" panose="020B0604020202020204" pitchFamily="34" charset="0"/>
              </a:rPr>
              <a:t>Microloans are types of small finance or business loan of the smaller amount offered to micro-entrepreneurs or low-income group families who have little or no access to financial or lending institutions.</a:t>
            </a:r>
            <a:endParaRPr lang="en-IN" sz="1800" b="1" u="sng" dirty="0"/>
          </a:p>
          <a:p>
            <a:endParaRPr lang="en-IN" dirty="0"/>
          </a:p>
        </p:txBody>
      </p:sp>
      <p:pic>
        <p:nvPicPr>
          <p:cNvPr id="8" name="Picture 2" descr="Types of retailers.">
            <a:extLst>
              <a:ext uri="{FF2B5EF4-FFF2-40B4-BE49-F238E27FC236}">
                <a16:creationId xmlns:a16="http://schemas.microsoft.com/office/drawing/2014/main" id="{C2D8B46D-94D6-8F94-94B2-0C7AEF8319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84033" y="2636838"/>
            <a:ext cx="4896543" cy="39605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E73FFE0B-DF53-177A-8029-34AF3FDE9167}"/>
              </a:ext>
            </a:extLst>
          </p:cNvPr>
          <p:cNvGraphicFramePr>
            <a:graphicFrameLocks noGrp="1"/>
          </p:cNvGraphicFramePr>
          <p:nvPr>
            <p:extLst>
              <p:ext uri="{D42A27DB-BD31-4B8C-83A1-F6EECF244321}">
                <p14:modId xmlns:p14="http://schemas.microsoft.com/office/powerpoint/2010/main" val="2769039487"/>
              </p:ext>
            </p:extLst>
          </p:nvPr>
        </p:nvGraphicFramePr>
        <p:xfrm>
          <a:off x="772641" y="4682589"/>
          <a:ext cx="5448300" cy="1920240"/>
        </p:xfrm>
        <a:graphic>
          <a:graphicData uri="http://schemas.openxmlformats.org/drawingml/2006/table">
            <a:tbl>
              <a:tblPr firstRow="1" bandRow="1">
                <a:tableStyleId>{5C22544A-7EE6-4342-B048-85BDC9FD1C3A}</a:tableStyleId>
              </a:tblPr>
              <a:tblGrid>
                <a:gridCol w="2724150">
                  <a:extLst>
                    <a:ext uri="{9D8B030D-6E8A-4147-A177-3AD203B41FA5}">
                      <a16:colId xmlns:a16="http://schemas.microsoft.com/office/drawing/2014/main" val="2714369591"/>
                    </a:ext>
                  </a:extLst>
                </a:gridCol>
                <a:gridCol w="2724150">
                  <a:extLst>
                    <a:ext uri="{9D8B030D-6E8A-4147-A177-3AD203B41FA5}">
                      <a16:colId xmlns:a16="http://schemas.microsoft.com/office/drawing/2014/main" val="1138108063"/>
                    </a:ext>
                  </a:extLst>
                </a:gridCol>
              </a:tblGrid>
              <a:tr h="250951">
                <a:tc>
                  <a:txBody>
                    <a:bodyPr/>
                    <a:lstStyle/>
                    <a:p>
                      <a:r>
                        <a:rPr lang="en-US" sz="1600" b="0" dirty="0">
                          <a:solidFill>
                            <a:schemeClr val="tx1">
                              <a:lumMod val="95000"/>
                              <a:lumOff val="5000"/>
                            </a:schemeClr>
                          </a:solidFill>
                        </a:rPr>
                        <a:t>AGE</a:t>
                      </a:r>
                      <a:endParaRPr lang="en-IN" sz="1600" b="0" dirty="0">
                        <a:solidFill>
                          <a:schemeClr val="tx1">
                            <a:lumMod val="95000"/>
                            <a:lumOff val="5000"/>
                          </a:schemeClr>
                        </a:solidFill>
                      </a:endParaRPr>
                    </a:p>
                  </a:txBody>
                  <a:tcPr/>
                </a:tc>
                <a:tc>
                  <a:txBody>
                    <a:bodyPr/>
                    <a:lstStyle/>
                    <a:p>
                      <a:r>
                        <a:rPr lang="en-IN" sz="1600" dirty="0">
                          <a:solidFill>
                            <a:schemeClr val="tx1">
                              <a:lumMod val="85000"/>
                              <a:lumOff val="15000"/>
                            </a:schemeClr>
                          </a:solidFill>
                        </a:rPr>
                        <a:t>21 to 50</a:t>
                      </a:r>
                    </a:p>
                  </a:txBody>
                  <a:tcPr/>
                </a:tc>
                <a:extLst>
                  <a:ext uri="{0D108BD9-81ED-4DB2-BD59-A6C34878D82A}">
                    <a16:rowId xmlns:a16="http://schemas.microsoft.com/office/drawing/2014/main" val="1680959479"/>
                  </a:ext>
                </a:extLst>
              </a:tr>
              <a:tr h="250951">
                <a:tc>
                  <a:txBody>
                    <a:bodyPr/>
                    <a:lstStyle/>
                    <a:p>
                      <a:r>
                        <a:rPr lang="en-US" sz="1600" dirty="0"/>
                        <a:t>BUSINESS VINTAGE</a:t>
                      </a:r>
                      <a:endParaRPr lang="en-IN" sz="1600" dirty="0"/>
                    </a:p>
                  </a:txBody>
                  <a:tcPr/>
                </a:tc>
                <a:tc>
                  <a:txBody>
                    <a:bodyPr/>
                    <a:lstStyle/>
                    <a:p>
                      <a:r>
                        <a:rPr lang="en-IN" sz="1600" dirty="0"/>
                        <a:t>Minimum 1 year</a:t>
                      </a:r>
                    </a:p>
                  </a:txBody>
                  <a:tcPr/>
                </a:tc>
                <a:extLst>
                  <a:ext uri="{0D108BD9-81ED-4DB2-BD59-A6C34878D82A}">
                    <a16:rowId xmlns:a16="http://schemas.microsoft.com/office/drawing/2014/main" val="869257610"/>
                  </a:ext>
                </a:extLst>
              </a:tr>
              <a:tr h="250951">
                <a:tc>
                  <a:txBody>
                    <a:bodyPr/>
                    <a:lstStyle/>
                    <a:p>
                      <a:r>
                        <a:rPr lang="en-US" sz="1600" dirty="0"/>
                        <a:t>LOAN AMOUNT</a:t>
                      </a:r>
                      <a:endParaRPr lang="en-IN" sz="1600" dirty="0"/>
                    </a:p>
                  </a:txBody>
                  <a:tcPr/>
                </a:tc>
                <a:tc>
                  <a:txBody>
                    <a:bodyPr/>
                    <a:lstStyle/>
                    <a:p>
                      <a:r>
                        <a:rPr lang="en-IN" sz="1600" dirty="0"/>
                        <a:t>25000 to 75,000</a:t>
                      </a:r>
                    </a:p>
                  </a:txBody>
                  <a:tcPr/>
                </a:tc>
                <a:extLst>
                  <a:ext uri="{0D108BD9-81ED-4DB2-BD59-A6C34878D82A}">
                    <a16:rowId xmlns:a16="http://schemas.microsoft.com/office/drawing/2014/main" val="2217007985"/>
                  </a:ext>
                </a:extLst>
              </a:tr>
              <a:tr h="250951">
                <a:tc>
                  <a:txBody>
                    <a:bodyPr/>
                    <a:lstStyle/>
                    <a:p>
                      <a:r>
                        <a:rPr lang="en-US" sz="1600" dirty="0"/>
                        <a:t>LOAN TENURE</a:t>
                      </a:r>
                      <a:endParaRPr lang="en-IN" sz="1600" dirty="0"/>
                    </a:p>
                  </a:txBody>
                  <a:tcPr/>
                </a:tc>
                <a:tc>
                  <a:txBody>
                    <a:bodyPr/>
                    <a:lstStyle/>
                    <a:p>
                      <a:r>
                        <a:rPr lang="en-IN" sz="1600" dirty="0" err="1"/>
                        <a:t>Upto</a:t>
                      </a:r>
                      <a:r>
                        <a:rPr lang="en-IN" sz="1600" dirty="0"/>
                        <a:t> 6 months</a:t>
                      </a:r>
                    </a:p>
                  </a:txBody>
                  <a:tcPr/>
                </a:tc>
                <a:extLst>
                  <a:ext uri="{0D108BD9-81ED-4DB2-BD59-A6C34878D82A}">
                    <a16:rowId xmlns:a16="http://schemas.microsoft.com/office/drawing/2014/main" val="939925754"/>
                  </a:ext>
                </a:extLst>
              </a:tr>
              <a:tr h="369383">
                <a:tc>
                  <a:txBody>
                    <a:bodyPr/>
                    <a:lstStyle/>
                    <a:p>
                      <a:r>
                        <a:rPr lang="en-US" sz="1600" dirty="0"/>
                        <a:t>OWNERSHIP</a:t>
                      </a:r>
                      <a:endParaRPr lang="en-IN" sz="1600" dirty="0"/>
                    </a:p>
                  </a:txBody>
                  <a:tcPr/>
                </a:tc>
                <a:tc>
                  <a:txBody>
                    <a:bodyPr/>
                    <a:lstStyle/>
                    <a:p>
                      <a:r>
                        <a:rPr lang="en-IN" sz="1600" dirty="0"/>
                        <a:t>Either shop or residence owned</a:t>
                      </a:r>
                    </a:p>
                  </a:txBody>
                  <a:tcPr/>
                </a:tc>
                <a:extLst>
                  <a:ext uri="{0D108BD9-81ED-4DB2-BD59-A6C34878D82A}">
                    <a16:rowId xmlns:a16="http://schemas.microsoft.com/office/drawing/2014/main" val="480074503"/>
                  </a:ext>
                </a:extLst>
              </a:tr>
            </a:tbl>
          </a:graphicData>
        </a:graphic>
      </p:graphicFrame>
    </p:spTree>
    <p:extLst>
      <p:ext uri="{BB962C8B-B14F-4D97-AF65-F5344CB8AC3E}">
        <p14:creationId xmlns:p14="http://schemas.microsoft.com/office/powerpoint/2010/main" val="317785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30FE-FE29-71FF-4764-26E15C7CD852}"/>
              </a:ext>
            </a:extLst>
          </p:cNvPr>
          <p:cNvSpPr>
            <a:spLocks noGrp="1"/>
          </p:cNvSpPr>
          <p:nvPr>
            <p:ph type="title"/>
          </p:nvPr>
        </p:nvSpPr>
        <p:spPr>
          <a:xfrm>
            <a:off x="757766" y="1700807"/>
            <a:ext cx="10954857" cy="748705"/>
          </a:xfrm>
        </p:spPr>
        <p:txBody>
          <a:bodyPr>
            <a:normAutofit fontScale="90000"/>
          </a:bodyPr>
          <a:lstStyle/>
          <a:p>
            <a:r>
              <a:rPr lang="en-US" dirty="0"/>
              <a:t>3. WORKING CAPITAL LOAN</a:t>
            </a:r>
            <a:endParaRPr lang="en-IN" dirty="0"/>
          </a:p>
        </p:txBody>
      </p:sp>
      <p:sp>
        <p:nvSpPr>
          <p:cNvPr id="3" name="Text Placeholder 2">
            <a:extLst>
              <a:ext uri="{FF2B5EF4-FFF2-40B4-BE49-F238E27FC236}">
                <a16:creationId xmlns:a16="http://schemas.microsoft.com/office/drawing/2014/main" id="{1FA2DE6D-0D85-01BF-2193-23644CA63D71}"/>
              </a:ext>
            </a:extLst>
          </p:cNvPr>
          <p:cNvSpPr>
            <a:spLocks noGrp="1"/>
          </p:cNvSpPr>
          <p:nvPr>
            <p:ph type="body" sz="half" idx="1"/>
          </p:nvPr>
        </p:nvSpPr>
        <p:spPr>
          <a:xfrm>
            <a:off x="757767" y="2636839"/>
            <a:ext cx="5448300" cy="3960513"/>
          </a:xfrm>
        </p:spPr>
        <p:txBody>
          <a:bodyPr/>
          <a:lstStyle/>
          <a:p>
            <a:r>
              <a:rPr lang="en-US" sz="1600" b="1" dirty="0">
                <a:solidFill>
                  <a:srgbClr val="303030"/>
                </a:solidFill>
                <a:latin typeface="Montserrat" panose="020B0604020202020204" pitchFamily="2" charset="0"/>
              </a:rPr>
              <a:t> A working capital loan helps you in running everyday operations. These loans usually cover recurring expenses such as accounts payable, wages, etc. Our working capital loans help offset your working expenses during a low sales / revenue period. </a:t>
            </a:r>
          </a:p>
          <a:p>
            <a:endParaRPr lang="en-IN" sz="1100" dirty="0"/>
          </a:p>
        </p:txBody>
      </p:sp>
      <p:pic>
        <p:nvPicPr>
          <p:cNvPr id="11266" name="Picture 2" descr="50,900+ Plastic Manufacturing Stock Photos, Pictures &amp; Royalty-Free Images  - iStock | Plastic manufacturing plant, Plastic manufacturing machine, Plastic  manufacturing blue">
            <a:extLst>
              <a:ext uri="{FF2B5EF4-FFF2-40B4-BE49-F238E27FC236}">
                <a16:creationId xmlns:a16="http://schemas.microsoft.com/office/drawing/2014/main" id="{ED066410-B229-9D94-F0A7-C8862B42829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84032" y="2636839"/>
            <a:ext cx="5328592" cy="39605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FAE02277-6399-49F2-919C-C9521CCD06EE}"/>
              </a:ext>
            </a:extLst>
          </p:cNvPr>
          <p:cNvGraphicFramePr>
            <a:graphicFrameLocks noGrp="1"/>
          </p:cNvGraphicFramePr>
          <p:nvPr>
            <p:extLst>
              <p:ext uri="{D42A27DB-BD31-4B8C-83A1-F6EECF244321}">
                <p14:modId xmlns:p14="http://schemas.microsoft.com/office/powerpoint/2010/main" val="3751130488"/>
              </p:ext>
            </p:extLst>
          </p:nvPr>
        </p:nvGraphicFramePr>
        <p:xfrm>
          <a:off x="757767" y="4509120"/>
          <a:ext cx="5448300" cy="2088230"/>
        </p:xfrm>
        <a:graphic>
          <a:graphicData uri="http://schemas.openxmlformats.org/drawingml/2006/table">
            <a:tbl>
              <a:tblPr firstRow="1" bandRow="1">
                <a:tableStyleId>{5C22544A-7EE6-4342-B048-85BDC9FD1C3A}</a:tableStyleId>
              </a:tblPr>
              <a:tblGrid>
                <a:gridCol w="2724150">
                  <a:extLst>
                    <a:ext uri="{9D8B030D-6E8A-4147-A177-3AD203B41FA5}">
                      <a16:colId xmlns:a16="http://schemas.microsoft.com/office/drawing/2014/main" val="4249023682"/>
                    </a:ext>
                  </a:extLst>
                </a:gridCol>
                <a:gridCol w="2724150">
                  <a:extLst>
                    <a:ext uri="{9D8B030D-6E8A-4147-A177-3AD203B41FA5}">
                      <a16:colId xmlns:a16="http://schemas.microsoft.com/office/drawing/2014/main" val="486683576"/>
                    </a:ext>
                  </a:extLst>
                </a:gridCol>
              </a:tblGrid>
              <a:tr h="366356">
                <a:tc>
                  <a:txBody>
                    <a:bodyPr/>
                    <a:lstStyle/>
                    <a:p>
                      <a:r>
                        <a:rPr lang="en-IN" sz="1400" dirty="0">
                          <a:solidFill>
                            <a:schemeClr val="tx1"/>
                          </a:solidFill>
                        </a:rPr>
                        <a:t>AGE</a:t>
                      </a:r>
                    </a:p>
                  </a:txBody>
                  <a:tcPr/>
                </a:tc>
                <a:tc>
                  <a:txBody>
                    <a:bodyPr/>
                    <a:lstStyle/>
                    <a:p>
                      <a:r>
                        <a:rPr lang="en-IN" sz="1400" dirty="0">
                          <a:solidFill>
                            <a:schemeClr val="tx1">
                              <a:lumMod val="95000"/>
                              <a:lumOff val="5000"/>
                            </a:schemeClr>
                          </a:solidFill>
                        </a:rPr>
                        <a:t>21 TO 60</a:t>
                      </a:r>
                    </a:p>
                  </a:txBody>
                  <a:tcPr/>
                </a:tc>
                <a:extLst>
                  <a:ext uri="{0D108BD9-81ED-4DB2-BD59-A6C34878D82A}">
                    <a16:rowId xmlns:a16="http://schemas.microsoft.com/office/drawing/2014/main" val="3273372989"/>
                  </a:ext>
                </a:extLst>
              </a:tr>
              <a:tr h="366356">
                <a:tc>
                  <a:txBody>
                    <a:bodyPr/>
                    <a:lstStyle/>
                    <a:p>
                      <a:r>
                        <a:rPr lang="en-IN" sz="1400" dirty="0"/>
                        <a:t>BUSINESS VINTAGE</a:t>
                      </a:r>
                    </a:p>
                  </a:txBody>
                  <a:tcPr/>
                </a:tc>
                <a:tc>
                  <a:txBody>
                    <a:bodyPr/>
                    <a:lstStyle/>
                    <a:p>
                      <a:r>
                        <a:rPr lang="en-IN" sz="1400" dirty="0"/>
                        <a:t>Minimum 1 year</a:t>
                      </a:r>
                    </a:p>
                  </a:txBody>
                  <a:tcPr/>
                </a:tc>
                <a:extLst>
                  <a:ext uri="{0D108BD9-81ED-4DB2-BD59-A6C34878D82A}">
                    <a16:rowId xmlns:a16="http://schemas.microsoft.com/office/drawing/2014/main" val="1692987611"/>
                  </a:ext>
                </a:extLst>
              </a:tr>
              <a:tr h="366356">
                <a:tc>
                  <a:txBody>
                    <a:bodyPr/>
                    <a:lstStyle/>
                    <a:p>
                      <a:r>
                        <a:rPr lang="en-IN" sz="1400" dirty="0"/>
                        <a:t>LOAN AMOUNT</a:t>
                      </a:r>
                    </a:p>
                  </a:txBody>
                  <a:tcPr/>
                </a:tc>
                <a:tc>
                  <a:txBody>
                    <a:bodyPr/>
                    <a:lstStyle/>
                    <a:p>
                      <a:r>
                        <a:rPr lang="en-IN" sz="1400" dirty="0"/>
                        <a:t>100000 to 600000</a:t>
                      </a:r>
                    </a:p>
                  </a:txBody>
                  <a:tcPr/>
                </a:tc>
                <a:extLst>
                  <a:ext uri="{0D108BD9-81ED-4DB2-BD59-A6C34878D82A}">
                    <a16:rowId xmlns:a16="http://schemas.microsoft.com/office/drawing/2014/main" val="2107692272"/>
                  </a:ext>
                </a:extLst>
              </a:tr>
              <a:tr h="366356">
                <a:tc>
                  <a:txBody>
                    <a:bodyPr/>
                    <a:lstStyle/>
                    <a:p>
                      <a:r>
                        <a:rPr lang="en-IN" sz="1400" dirty="0"/>
                        <a:t>LOAN TENURE</a:t>
                      </a:r>
                    </a:p>
                  </a:txBody>
                  <a:tcPr/>
                </a:tc>
                <a:tc>
                  <a:txBody>
                    <a:bodyPr/>
                    <a:lstStyle/>
                    <a:p>
                      <a:r>
                        <a:rPr lang="en-IN" sz="1400" dirty="0" err="1"/>
                        <a:t>Upto</a:t>
                      </a:r>
                      <a:r>
                        <a:rPr lang="en-IN" sz="1400" dirty="0"/>
                        <a:t> 18 months</a:t>
                      </a:r>
                    </a:p>
                  </a:txBody>
                  <a:tcPr/>
                </a:tc>
                <a:extLst>
                  <a:ext uri="{0D108BD9-81ED-4DB2-BD59-A6C34878D82A}">
                    <a16:rowId xmlns:a16="http://schemas.microsoft.com/office/drawing/2014/main" val="2164407931"/>
                  </a:ext>
                </a:extLst>
              </a:tr>
              <a:tr h="622806">
                <a:tc>
                  <a:txBody>
                    <a:bodyPr/>
                    <a:lstStyle/>
                    <a:p>
                      <a:r>
                        <a:rPr lang="en-IN" sz="1400" dirty="0"/>
                        <a:t>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Either shop or residence owned</a:t>
                      </a:r>
                    </a:p>
                    <a:p>
                      <a:endParaRPr lang="en-IN" sz="1400" dirty="0"/>
                    </a:p>
                  </a:txBody>
                  <a:tcPr/>
                </a:tc>
                <a:extLst>
                  <a:ext uri="{0D108BD9-81ED-4DB2-BD59-A6C34878D82A}">
                    <a16:rowId xmlns:a16="http://schemas.microsoft.com/office/drawing/2014/main" val="3014884292"/>
                  </a:ext>
                </a:extLst>
              </a:tr>
            </a:tbl>
          </a:graphicData>
        </a:graphic>
      </p:graphicFrame>
    </p:spTree>
    <p:extLst>
      <p:ext uri="{BB962C8B-B14F-4D97-AF65-F5344CB8AC3E}">
        <p14:creationId xmlns:p14="http://schemas.microsoft.com/office/powerpoint/2010/main" val="2860605087"/>
      </p:ext>
    </p:extLst>
  </p:cSld>
  <p:clrMapOvr>
    <a:masterClrMapping/>
  </p:clrMapOvr>
</p:sld>
</file>

<file path=ppt/theme/theme1.xml><?xml version="1.0" encoding="utf-8"?>
<a:theme xmlns:a="http://schemas.openxmlformats.org/drawingml/2006/main" name="Office Theme">
  <a:themeElements>
    <a:clrScheme name="Custom 3">
      <a:dk1>
        <a:srgbClr val="000000"/>
      </a:dk1>
      <a:lt1>
        <a:sysClr val="window" lastClr="FFFFFF"/>
      </a:lt1>
      <a:dk2>
        <a:srgbClr val="5E5E5E"/>
      </a:dk2>
      <a:lt2>
        <a:srgbClr val="DDDDDD"/>
      </a:lt2>
      <a:accent1>
        <a:srgbClr val="FF9A08"/>
      </a:accent1>
      <a:accent2>
        <a:srgbClr val="A6B727"/>
      </a:accent2>
      <a:accent3>
        <a:srgbClr val="306786"/>
      </a:accent3>
      <a:accent4>
        <a:srgbClr val="838383"/>
      </a:accent4>
      <a:accent5>
        <a:srgbClr val="FEC306"/>
      </a:accent5>
      <a:accent6>
        <a:srgbClr val="DF5327"/>
      </a:accent6>
      <a:hlink>
        <a:srgbClr val="0070C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TotalTime>
  <Words>614</Words>
  <Application>Microsoft Office PowerPoint</Application>
  <PresentationFormat>Widescreen</PresentationFormat>
  <Paragraphs>143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Montserrat</vt:lpstr>
      <vt:lpstr>Muli</vt:lpstr>
      <vt:lpstr>Open Sans</vt:lpstr>
      <vt:lpstr>Symbol</vt:lpstr>
      <vt:lpstr>Office Theme</vt:lpstr>
      <vt:lpstr>SARVP FINANCE CORPORATE PROFILE</vt:lpstr>
      <vt:lpstr>ABOUT SARVP FINANCE</vt:lpstr>
      <vt:lpstr>PowerPoint Presentation</vt:lpstr>
      <vt:lpstr>GOALS AND VALUES</vt:lpstr>
      <vt:lpstr>OUR PROCESS</vt:lpstr>
      <vt:lpstr>OUR PRODUCTS</vt:lpstr>
      <vt:lpstr>PRODUCT FEATURES</vt:lpstr>
      <vt:lpstr>2. MICROLOANS</vt:lpstr>
      <vt:lpstr>3. WORKING CAPITAL LOAN</vt:lpstr>
      <vt:lpstr>SERVING INDUSTRIES</vt:lpstr>
      <vt:lpstr>WHO CAN APPLY?</vt:lpstr>
      <vt:lpstr>WE PROVIDE LOAN BASED ON</vt:lpstr>
      <vt:lpstr>OUR PRESENCE</vt:lpstr>
      <vt:lpstr>OUR LEADERS</vt:lpstr>
      <vt:lpstr>PowerPoint Presentation</vt:lpstr>
    </vt:vector>
  </TitlesOfParts>
  <Company>© Presentation Magazine</Company>
  <LinksUpToDate>false</LinksUpToDate>
  <SharedDoc>false</SharedDoc>
  <HyperlinkBase>http://www.presentationmagazine.com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jontypearce;Presentation Magazine</dc:creator>
  <cp:keywords>© Presentation Magazine</cp:keywords>
  <cp:lastModifiedBy>shivam singh</cp:lastModifiedBy>
  <cp:revision>13</cp:revision>
  <dcterms:created xsi:type="dcterms:W3CDTF">2012-04-28T17:18:27Z</dcterms:created>
  <dcterms:modified xsi:type="dcterms:W3CDTF">2023-05-25T17:42:30Z</dcterms:modified>
  <cp:category>© Presentation Magazine</cp:category>
</cp:coreProperties>
</file>